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3" r:id="rId15"/>
    <p:sldId id="274" r:id="rId16"/>
    <p:sldId id="271" r:id="rId17"/>
    <p:sldId id="275" r:id="rId18"/>
    <p:sldId id="276" r:id="rId19"/>
    <p:sldId id="269" r:id="rId20"/>
    <p:sldId id="272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97D7BE-82BA-4FD8-95FD-14FF5B1D2BA6}" v="9" dt="2024-01-17T18:45:58.7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6" autoAdjust="0"/>
    <p:restoredTop sz="94660"/>
  </p:normalViewPr>
  <p:slideViewPr>
    <p:cSldViewPr snapToGrid="0">
      <p:cViewPr varScale="1">
        <p:scale>
          <a:sx n="91" d="100"/>
          <a:sy n="91" d="100"/>
        </p:scale>
        <p:origin x="32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A51C6D-DEF8-9C91-EE80-22EED6EB3F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F5A74C1-D23F-C0F5-E84C-E8C52E8306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33F123-4710-6B66-4D09-3E607CF6E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6DF3E-BFEA-4632-9A91-1F92ADCD3336}" type="datetimeFigureOut">
              <a:rPr lang="cs-CZ" smtClean="0"/>
              <a:t>23.01.2024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AFD72A7-7030-C5DC-B73B-0D1F146E5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E795644-A24A-3678-83BC-34FF6AD65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0A84-CDDC-449B-AD8E-8515090838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0928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492C02-D8D0-4F9F-ACA2-F742E4C2A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C8AEB76-513A-7A61-17E2-C22A13E98C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BE23036-5576-B90D-AAEF-6DEF3697F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6DF3E-BFEA-4632-9A91-1F92ADCD3336}" type="datetimeFigureOut">
              <a:rPr lang="cs-CZ" smtClean="0"/>
              <a:t>23.01.2024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C7D82F3-A1D6-6169-7EC8-BC6D18945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4CBB294-B718-FB69-1A79-D8BE51404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0A84-CDDC-449B-AD8E-8515090838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65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8F55E96-FB35-C643-2CBE-3B2413F6CE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E6FDD0E-4808-FF2C-095D-FE8CA3B163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C1EA680-A6B6-DC29-A3B3-68E1B0ED1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6DF3E-BFEA-4632-9A91-1F92ADCD3336}" type="datetimeFigureOut">
              <a:rPr lang="cs-CZ" smtClean="0"/>
              <a:t>23.01.2024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71D80F1-4E64-607C-B4B3-36968DFBE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7DE17E1-BB5F-E754-F307-ACC709E9F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0A84-CDDC-449B-AD8E-8515090838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9525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59C9AC-07D8-57E0-6EB7-F5D3F5D5F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7C651F-092D-F7F2-DC22-17FE3A6FAE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71B4E2B-77D9-BBEE-3754-015BDE9E5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6DF3E-BFEA-4632-9A91-1F92ADCD3336}" type="datetimeFigureOut">
              <a:rPr lang="cs-CZ" smtClean="0"/>
              <a:t>23.01.2024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3E04DEF-452A-30C7-6DE4-2586E197B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577EA4-3004-0ADD-BA9E-06A86684F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0A84-CDDC-449B-AD8E-8515090838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9952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742481-0BA8-CB9F-B7BF-1A44CA43F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E11D217-9BEB-BEB9-D0F6-BB7ACF426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EC8B12D-4F91-39D7-692F-007A7D1A0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6DF3E-BFEA-4632-9A91-1F92ADCD3336}" type="datetimeFigureOut">
              <a:rPr lang="cs-CZ" smtClean="0"/>
              <a:t>23.01.2024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1ED69D7-4105-FCDB-78C3-2223C803A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84E0721-805E-C78E-6B1C-FB58C2F66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0A84-CDDC-449B-AD8E-8515090838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5287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093D9C-0130-693F-1DED-F1E06F52A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0B3CAD-9958-055A-9305-0058CC37D7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5119995-4CED-95C2-CBAC-9D802C6EB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EC21C14-706A-AA05-48B7-AAD3357F5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6DF3E-BFEA-4632-9A91-1F92ADCD3336}" type="datetimeFigureOut">
              <a:rPr lang="cs-CZ" smtClean="0"/>
              <a:t>23.01.2024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8361AFC-F674-4208-ABA1-C01FC57B8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68995BA-2A49-E82A-E9F4-47DBC8BAE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0A84-CDDC-449B-AD8E-8515090838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4462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6FFD55-9ED5-C6C6-FE59-96EF6D7DA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42F04AD-6546-BBF9-7D53-8BF68C7869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F43D51B-88C2-B1C9-BDAD-D7E74A9EE6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4E37F6F-E312-C825-39BC-A2058654FA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AD934DA-56C3-1A2C-EC52-C7AA3F56F0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DD25D77-413E-3CEF-EF30-0ECBD4C08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6DF3E-BFEA-4632-9A91-1F92ADCD3336}" type="datetimeFigureOut">
              <a:rPr lang="cs-CZ" smtClean="0"/>
              <a:t>23.01.2024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6476679-5280-6D48-3B47-765DA856A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F924EC7-A7DD-748A-89AD-C4BEE5F8B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0A84-CDDC-449B-AD8E-8515090838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675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91D36F-BF31-16E7-C0CA-FBAF63697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8DCB482-BD30-E386-ADAC-A4A1E7CE9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6DF3E-BFEA-4632-9A91-1F92ADCD3336}" type="datetimeFigureOut">
              <a:rPr lang="cs-CZ" smtClean="0"/>
              <a:t>23.01.2024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0E89763-2898-5D9B-4315-C22AD9712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336C84B-3756-5348-0B28-97D6981EE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0A84-CDDC-449B-AD8E-8515090838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5643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2C9E0EA-A15E-A056-97D1-534C21AFC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6DF3E-BFEA-4632-9A91-1F92ADCD3336}" type="datetimeFigureOut">
              <a:rPr lang="cs-CZ" smtClean="0"/>
              <a:t>23.01.2024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593C246-09DD-7B9D-108D-DEA00437E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EB71FC8-3196-BEEA-B3EF-062C2FDB2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0A84-CDDC-449B-AD8E-8515090838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5194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D21BED-A30D-1276-BD88-D84BCC115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CE7A9E-C227-4280-4067-E7873600F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F052A3D-3701-E3B0-AAF0-7DD18C9961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C098E28-143D-D6F2-7206-2068C34C3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6DF3E-BFEA-4632-9A91-1F92ADCD3336}" type="datetimeFigureOut">
              <a:rPr lang="cs-CZ" smtClean="0"/>
              <a:t>23.01.2024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E8BC7C3-564D-75C0-467F-12A2BFFD5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4A90A64-3DAE-CB12-8E1C-7DF74532A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0A84-CDDC-449B-AD8E-8515090838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691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27CACF-2016-A280-FEBD-3D23D0624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0F8A19E-7618-871C-5272-8307C887E9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6FFAD3E-D639-A18B-6602-75D59119F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4126E5C-4E0A-AB78-B4F7-272506547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6DF3E-BFEA-4632-9A91-1F92ADCD3336}" type="datetimeFigureOut">
              <a:rPr lang="cs-CZ" smtClean="0"/>
              <a:t>23.01.2024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D9C9148-C525-7508-087C-BFD7E63BC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9B24276-7484-371D-D2E0-4224333D0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0A84-CDDC-449B-AD8E-8515090838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9753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A9A7CFA-5BEF-2C8C-14EA-8736C21FB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922A419-30BD-04C5-CE8C-546D50749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07D5265-0684-E678-2E47-54C215B98A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6DF3E-BFEA-4632-9A91-1F92ADCD3336}" type="datetimeFigureOut">
              <a:rPr lang="cs-CZ" smtClean="0"/>
              <a:t>23.01.2024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85A7DFE-3DB6-B6AF-E84C-B4240C5FA5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4C67210-3B19-ABC4-2207-802EC9E1CF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70A84-CDDC-449B-AD8E-8515090838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2934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stowarzyszeniestop.pl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groups/12848149/" TargetMode="External"/><Relationship Id="rId2" Type="http://schemas.openxmlformats.org/officeDocument/2006/relationships/hyperlink" Target="https://smalei.eu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frsi.org.pl/" TargetMode="External"/><Relationship Id="rId2" Type="http://schemas.openxmlformats.org/officeDocument/2006/relationships/hyperlink" Target="https://ecoactiveforplanet.eu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oacr.cz/projekty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uruwalk.cz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8">
            <a:extLst>
              <a:ext uri="{FF2B5EF4-FFF2-40B4-BE49-F238E27FC236}">
                <a16:creationId xmlns:a16="http://schemas.microsoft.com/office/drawing/2014/main" id="{54675E42-4819-4E02-8164-B516389B4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0">
            <a:extLst>
              <a:ext uri="{FF2B5EF4-FFF2-40B4-BE49-F238E27FC236}">
                <a16:creationId xmlns:a16="http://schemas.microsoft.com/office/drawing/2014/main" id="{02E8B24A-E924-4EA4-951E-022F5DCF4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10EB1CC-8FDC-4472-9750-CD4C172488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3A054A7-C0C2-4CBF-ACC4-EAD2ADD14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EA2FCBD-319F-4A4F-9834-E50E3DD2A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864" y="549275"/>
            <a:ext cx="11088686" cy="18351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F76B53C-DB26-2F81-D0CD-49D889131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25" y="2576513"/>
            <a:ext cx="8393113" cy="3740150"/>
          </a:xfrm>
          <a:prstGeom prst="rect">
            <a:avLst/>
          </a:prstGeom>
        </p:spPr>
      </p:pic>
      <p:pic>
        <p:nvPicPr>
          <p:cNvPr id="5" name="Obrázek 4" descr="Obsah obrázku text, světlo, umění, rukopis&#10;&#10;Popis byl vytvořen automaticky">
            <a:extLst>
              <a:ext uri="{FF2B5EF4-FFF2-40B4-BE49-F238E27FC236}">
                <a16:creationId xmlns:a16="http://schemas.microsoft.com/office/drawing/2014/main" id="{2726708C-4AE6-B912-CC65-90DEA913EF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40" b="-2"/>
          <a:stretch/>
        </p:blipFill>
        <p:spPr>
          <a:xfrm rot="5400000">
            <a:off x="8458994" y="3229769"/>
            <a:ext cx="3740150" cy="243363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6B236F4-9993-BF50-DCD3-CD1B19067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2200" y="1115391"/>
            <a:ext cx="10007600" cy="654626"/>
          </a:xfrm>
        </p:spPr>
        <p:txBody>
          <a:bodyPr vert="horz" wrap="square" lIns="91440" tIns="45720" rIns="91440" bIns="45720" rtlCol="0" anchor="t">
            <a:normAutofit fontScale="90000"/>
          </a:bodyPr>
          <a:lstStyle/>
          <a:p>
            <a:r>
              <a:rPr lang="en-US" sz="2400" b="1" dirty="0" err="1"/>
              <a:t>Projekt</a:t>
            </a:r>
            <a:r>
              <a:rPr lang="en-US" sz="2400" b="1" dirty="0"/>
              <a:t> ERASMUS</a:t>
            </a:r>
            <a:r>
              <a:rPr lang="cs-CZ" sz="2400" b="1" dirty="0"/>
              <a:t>		VARŠAVA		DIGI A EKO KOMPETENCE</a:t>
            </a:r>
            <a:br>
              <a:rPr lang="cs-CZ" sz="2400" b="1" dirty="0"/>
            </a:br>
            <a:endParaRPr lang="en-US" sz="2400" b="1" dirty="0"/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2FAC58B1-C03C-B0A0-E27C-B15FF759FE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2086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28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zeď, oblečení, osoba, stůl&#10;&#10;Popis byl vytvořen automaticky">
            <a:extLst>
              <a:ext uri="{FF2B5EF4-FFF2-40B4-BE49-F238E27FC236}">
                <a16:creationId xmlns:a16="http://schemas.microsoft.com/office/drawing/2014/main" id="{A02E1C65-E5E6-F449-1D50-AA3AAB3493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88" r="-1" b="-1"/>
          <a:stretch/>
        </p:blipFill>
        <p:spPr>
          <a:xfrm>
            <a:off x="-1" y="10"/>
            <a:ext cx="12228129" cy="4666928"/>
          </a:xfrm>
          <a:prstGeom prst="rect">
            <a:avLst/>
          </a:prstGeom>
        </p:spPr>
      </p:pic>
      <p:grpSp>
        <p:nvGrpSpPr>
          <p:cNvPr id="37" name="Group 30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2987478"/>
            <a:ext cx="12228128" cy="1828800"/>
            <a:chOff x="-305" y="2987478"/>
            <a:chExt cx="12188952" cy="182880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35" name="Freeform: Shape 34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6B236F4-9993-BF50-DCD3-CD1B19067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6200" y="4445264"/>
            <a:ext cx="2281428" cy="15099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 b="1" dirty="0">
                <a:solidFill>
                  <a:schemeClr val="tx2"/>
                </a:solidFill>
              </a:rPr>
              <a:t>8.12.2023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AF78F41-E77A-623E-9468-1C87DE40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78868" y="3737682"/>
            <a:ext cx="7831587" cy="31024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cs-CZ" sz="2000" b="1" dirty="0" err="1">
                <a:solidFill>
                  <a:schemeClr val="tx2"/>
                </a:solidFill>
              </a:rPr>
              <a:t>Worskhop</a:t>
            </a:r>
            <a:r>
              <a:rPr lang="cs-CZ" sz="2000" b="1" dirty="0">
                <a:solidFill>
                  <a:schemeClr val="tx2"/>
                </a:solidFill>
              </a:rPr>
              <a:t> s Annou Skocz – lektorkou a projektovou manažerkou v </a:t>
            </a:r>
            <a:r>
              <a:rPr lang="cs-CZ" sz="2000" b="1" dirty="0" err="1">
                <a:solidFill>
                  <a:schemeClr val="tx2"/>
                </a:solidFill>
              </a:rPr>
              <a:t>sTOP</a:t>
            </a:r>
            <a:endParaRPr lang="cs-CZ" sz="2000" b="1" dirty="0">
              <a:solidFill>
                <a:schemeClr val="tx2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2"/>
                </a:solidFill>
              </a:rPr>
              <a:t>matrix pro ALE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2"/>
                </a:solidFill>
              </a:rPr>
              <a:t>metodika práce na vnitřní certifikaci lektorů a supervizorů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2"/>
                </a:solidFill>
              </a:rPr>
              <a:t>představení kompetencí obou pozic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2"/>
                </a:solidFill>
              </a:rPr>
              <a:t>průběh interního rozvoje kompetencí lektora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2"/>
                </a:solidFill>
              </a:rPr>
              <a:t>představení festivalu pro lektory a supervizory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2"/>
                </a:solidFill>
              </a:rPr>
              <a:t>pozvánka na zajímavé workshopy v Krakově a </a:t>
            </a:r>
            <a:r>
              <a:rPr lang="cs-CZ" sz="2000" dirty="0" err="1">
                <a:solidFill>
                  <a:schemeClr val="tx2"/>
                </a:solidFill>
              </a:rPr>
              <a:t>Wroclavi</a:t>
            </a:r>
            <a:endParaRPr lang="cs-CZ" sz="2000" dirty="0">
              <a:solidFill>
                <a:schemeClr val="tx2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tx2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851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6B236F4-9993-BF50-DCD3-CD1B19067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b="1" dirty="0"/>
              <a:t>8.12.2023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F3FF389-87C4-D390-359C-F686F6DAB2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01" r="1" b="43644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0AF78F41-E77A-623E-9468-1C87DE40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13787" y="2333297"/>
            <a:ext cx="5177469" cy="3843666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cs-CZ" sz="2000" b="1" dirty="0"/>
              <a:t>Otázky a odpovědi – společná diskuse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 marL="114300" indent="-342900" algn="l">
              <a:buFont typeface="Wingdings" panose="05000000000000000000" pitchFamily="2" charset="2"/>
              <a:buChar char="§"/>
            </a:pPr>
            <a:r>
              <a:rPr lang="cs-CZ" sz="2000" dirty="0"/>
              <a:t>zkušenosti s programy školení školitelů v ČR</a:t>
            </a:r>
          </a:p>
          <a:p>
            <a:pPr marL="114300" indent="-342900" algn="l">
              <a:buFont typeface="Wingdings" panose="05000000000000000000" pitchFamily="2" charset="2"/>
              <a:buChar char="§"/>
            </a:pPr>
            <a:r>
              <a:rPr lang="cs-CZ" sz="2000" dirty="0"/>
              <a:t>sdílení inspirací z dalších projektů ERASMU</a:t>
            </a:r>
          </a:p>
          <a:p>
            <a:pPr marL="114300" indent="-342900" algn="l">
              <a:buFont typeface="Wingdings" panose="05000000000000000000" pitchFamily="2" charset="2"/>
              <a:buChar char="§"/>
            </a:pPr>
            <a:r>
              <a:rPr lang="cs-CZ" sz="2000" dirty="0"/>
              <a:t>osobní zkušenosti s ICT dovednostmi</a:t>
            </a:r>
          </a:p>
          <a:p>
            <a:pPr algn="l"/>
            <a:endParaRPr lang="cs-CZ" sz="2000" dirty="0"/>
          </a:p>
          <a:p>
            <a:pPr algn="l"/>
            <a:r>
              <a:rPr lang="cs-CZ" sz="2000" b="1" dirty="0"/>
              <a:t>Praktická diskuse, vzájemné doplnění informací z </a:t>
            </a:r>
            <a:r>
              <a:rPr lang="cs-CZ" sz="2000" b="1" dirty="0" err="1"/>
              <a:t>dvoudne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827233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0D1D739-EDC4-4BE6-A073-9B157E1F9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CDD35A4-E546-4AF3-A8B9-AC24C5C9F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3852070 w 12192000"/>
              <a:gd name="connsiteY1" fmla="*/ 0 h 6858000"/>
              <a:gd name="connsiteX2" fmla="*/ 3878367 w 12192000"/>
              <a:gd name="connsiteY2" fmla="*/ 23504 h 6858000"/>
              <a:gd name="connsiteX3" fmla="*/ 3885324 w 12192000"/>
              <a:gd name="connsiteY3" fmla="*/ 84795 h 6858000"/>
              <a:gd name="connsiteX4" fmla="*/ 3820400 w 12192000"/>
              <a:gd name="connsiteY4" fmla="*/ 131127 h 6858000"/>
              <a:gd name="connsiteX5" fmla="*/ 3631811 w 12192000"/>
              <a:gd name="connsiteY5" fmla="*/ 219929 h 6858000"/>
              <a:gd name="connsiteX6" fmla="*/ 4327428 w 12192000"/>
              <a:gd name="connsiteY6" fmla="*/ 351201 h 6858000"/>
              <a:gd name="connsiteX7" fmla="*/ 4080099 w 12192000"/>
              <a:gd name="connsiteY7" fmla="*/ 432279 h 6858000"/>
              <a:gd name="connsiteX8" fmla="*/ 3823492 w 12192000"/>
              <a:gd name="connsiteY8" fmla="*/ 490194 h 6858000"/>
              <a:gd name="connsiteX9" fmla="*/ 3545246 w 12192000"/>
              <a:gd name="connsiteY9" fmla="*/ 532664 h 6858000"/>
              <a:gd name="connsiteX10" fmla="*/ 3291732 w 12192000"/>
              <a:gd name="connsiteY10" fmla="*/ 617605 h 6858000"/>
              <a:gd name="connsiteX11" fmla="*/ 3953340 w 12192000"/>
              <a:gd name="connsiteY11" fmla="*/ 652353 h 6858000"/>
              <a:gd name="connsiteX12" fmla="*/ 3610170 w 12192000"/>
              <a:gd name="connsiteY12" fmla="*/ 729572 h 6858000"/>
              <a:gd name="connsiteX13" fmla="*/ 3328832 w 12192000"/>
              <a:gd name="connsiteY13" fmla="*/ 829957 h 6858000"/>
              <a:gd name="connsiteX14" fmla="*/ 3130966 w 12192000"/>
              <a:gd name="connsiteY14" fmla="*/ 876288 h 6858000"/>
              <a:gd name="connsiteX15" fmla="*/ 2920736 w 12192000"/>
              <a:gd name="connsiteY15" fmla="*/ 887872 h 6858000"/>
              <a:gd name="connsiteX16" fmla="*/ 2871269 w 12192000"/>
              <a:gd name="connsiteY16" fmla="*/ 961228 h 6858000"/>
              <a:gd name="connsiteX17" fmla="*/ 2936195 w 12192000"/>
              <a:gd name="connsiteY17" fmla="*/ 1038448 h 6858000"/>
              <a:gd name="connsiteX18" fmla="*/ 3035126 w 12192000"/>
              <a:gd name="connsiteY18" fmla="*/ 1046168 h 6858000"/>
              <a:gd name="connsiteX19" fmla="*/ 3625627 w 12192000"/>
              <a:gd name="connsiteY19" fmla="*/ 1065474 h 6858000"/>
              <a:gd name="connsiteX20" fmla="*/ 1733551 w 12192000"/>
              <a:gd name="connsiteY20" fmla="*/ 1235355 h 6858000"/>
              <a:gd name="connsiteX21" fmla="*/ 1990156 w 12192000"/>
              <a:gd name="connsiteY21" fmla="*/ 1339602 h 6858000"/>
              <a:gd name="connsiteX22" fmla="*/ 2076722 w 12192000"/>
              <a:gd name="connsiteY22" fmla="*/ 1625311 h 6858000"/>
              <a:gd name="connsiteX23" fmla="*/ 2392067 w 12192000"/>
              <a:gd name="connsiteY23" fmla="*/ 1787470 h 6858000"/>
              <a:gd name="connsiteX24" fmla="*/ 2596115 w 12192000"/>
              <a:gd name="connsiteY24" fmla="*/ 1845385 h 6858000"/>
              <a:gd name="connsiteX25" fmla="*/ 3062950 w 12192000"/>
              <a:gd name="connsiteY25" fmla="*/ 1930326 h 6858000"/>
              <a:gd name="connsiteX26" fmla="*/ 3130966 w 12192000"/>
              <a:gd name="connsiteY26" fmla="*/ 2069319 h 6858000"/>
              <a:gd name="connsiteX27" fmla="*/ 3189708 w 12192000"/>
              <a:gd name="connsiteY27" fmla="*/ 2223754 h 6858000"/>
              <a:gd name="connsiteX28" fmla="*/ 3313373 w 12192000"/>
              <a:gd name="connsiteY28" fmla="*/ 2324141 h 6858000"/>
              <a:gd name="connsiteX29" fmla="*/ 2351877 w 12192000"/>
              <a:gd name="connsiteY29" fmla="*/ 2308697 h 6858000"/>
              <a:gd name="connsiteX30" fmla="*/ 3437038 w 12192000"/>
              <a:gd name="connsiteY30" fmla="*/ 2633017 h 6858000"/>
              <a:gd name="connsiteX31" fmla="*/ 3341198 w 12192000"/>
              <a:gd name="connsiteY31" fmla="*/ 2760427 h 6858000"/>
              <a:gd name="connsiteX32" fmla="*/ 3934791 w 12192000"/>
              <a:gd name="connsiteY32" fmla="*/ 2934169 h 6858000"/>
              <a:gd name="connsiteX33" fmla="*/ 3616352 w 12192000"/>
              <a:gd name="connsiteY33" fmla="*/ 2953473 h 6858000"/>
              <a:gd name="connsiteX34" fmla="*/ 5468240 w 12192000"/>
              <a:gd name="connsiteY34" fmla="*/ 3679329 h 6858000"/>
              <a:gd name="connsiteX35" fmla="*/ 8111582 w 12192000"/>
              <a:gd name="connsiteY35" fmla="*/ 4204418 h 6858000"/>
              <a:gd name="connsiteX36" fmla="*/ 9144186 w 12192000"/>
              <a:gd name="connsiteY36" fmla="*/ 4304802 h 6858000"/>
              <a:gd name="connsiteX37" fmla="*/ 10319004 w 12192000"/>
              <a:gd name="connsiteY37" fmla="*/ 4273915 h 6858000"/>
              <a:gd name="connsiteX38" fmla="*/ 12053408 w 12192000"/>
              <a:gd name="connsiteY38" fmla="*/ 3907125 h 6858000"/>
              <a:gd name="connsiteX39" fmla="*/ 12192000 w 12192000"/>
              <a:gd name="connsiteY39" fmla="*/ 3841157 h 6858000"/>
              <a:gd name="connsiteX40" fmla="*/ 12192000 w 12192000"/>
              <a:gd name="connsiteY40" fmla="*/ 6858000 h 6858000"/>
              <a:gd name="connsiteX41" fmla="*/ 0 w 12192000"/>
              <a:gd name="connsiteY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3852070" y="0"/>
                </a:lnTo>
                <a:lnTo>
                  <a:pt x="3878367" y="23504"/>
                </a:lnTo>
                <a:cubicBezTo>
                  <a:pt x="3887642" y="39430"/>
                  <a:pt x="3891507" y="59700"/>
                  <a:pt x="3885324" y="84795"/>
                </a:cubicBezTo>
                <a:cubicBezTo>
                  <a:pt x="3876049" y="123406"/>
                  <a:pt x="3845133" y="123406"/>
                  <a:pt x="3820400" y="131127"/>
                </a:cubicBezTo>
                <a:cubicBezTo>
                  <a:pt x="3764751" y="154292"/>
                  <a:pt x="3696735" y="138849"/>
                  <a:pt x="3631811" y="219929"/>
                </a:cubicBezTo>
                <a:cubicBezTo>
                  <a:pt x="3879141" y="262399"/>
                  <a:pt x="4117198" y="181318"/>
                  <a:pt x="4327428" y="351201"/>
                </a:cubicBezTo>
                <a:cubicBezTo>
                  <a:pt x="4250138" y="436142"/>
                  <a:pt x="4163572" y="416836"/>
                  <a:pt x="4080099" y="432279"/>
                </a:cubicBezTo>
                <a:cubicBezTo>
                  <a:pt x="3993533" y="447725"/>
                  <a:pt x="3910058" y="474751"/>
                  <a:pt x="3823492" y="490194"/>
                </a:cubicBezTo>
                <a:cubicBezTo>
                  <a:pt x="3730743" y="509498"/>
                  <a:pt x="3637993" y="513360"/>
                  <a:pt x="3545246" y="532664"/>
                </a:cubicBezTo>
                <a:cubicBezTo>
                  <a:pt x="3467954" y="548109"/>
                  <a:pt x="3384480" y="521081"/>
                  <a:pt x="3291732" y="617605"/>
                </a:cubicBezTo>
                <a:cubicBezTo>
                  <a:pt x="3520513" y="687103"/>
                  <a:pt x="3727651" y="582857"/>
                  <a:pt x="3953340" y="652353"/>
                </a:cubicBezTo>
                <a:cubicBezTo>
                  <a:pt x="3820400" y="714129"/>
                  <a:pt x="3712194" y="694824"/>
                  <a:pt x="3610170" y="729572"/>
                </a:cubicBezTo>
                <a:cubicBezTo>
                  <a:pt x="3517420" y="764322"/>
                  <a:pt x="3406122" y="725712"/>
                  <a:pt x="3328832" y="829957"/>
                </a:cubicBezTo>
                <a:cubicBezTo>
                  <a:pt x="3270090" y="911035"/>
                  <a:pt x="3208258" y="922618"/>
                  <a:pt x="3130966" y="876288"/>
                </a:cubicBezTo>
                <a:cubicBezTo>
                  <a:pt x="3062950" y="833818"/>
                  <a:pt x="2988752" y="845400"/>
                  <a:pt x="2920736" y="887872"/>
                </a:cubicBezTo>
                <a:cubicBezTo>
                  <a:pt x="2896004" y="903315"/>
                  <a:pt x="2871269" y="922618"/>
                  <a:pt x="2871269" y="961228"/>
                </a:cubicBezTo>
                <a:cubicBezTo>
                  <a:pt x="2871269" y="1015283"/>
                  <a:pt x="2902186" y="1030726"/>
                  <a:pt x="2936195" y="1038448"/>
                </a:cubicBezTo>
                <a:cubicBezTo>
                  <a:pt x="2967111" y="1046168"/>
                  <a:pt x="3004210" y="1053891"/>
                  <a:pt x="3035126" y="1046168"/>
                </a:cubicBezTo>
                <a:cubicBezTo>
                  <a:pt x="3232990" y="1003700"/>
                  <a:pt x="3427764" y="1073194"/>
                  <a:pt x="3625627" y="1065474"/>
                </a:cubicBezTo>
                <a:cubicBezTo>
                  <a:pt x="3004210" y="1231494"/>
                  <a:pt x="2376610" y="1177441"/>
                  <a:pt x="1733551" y="1235355"/>
                </a:cubicBezTo>
                <a:cubicBezTo>
                  <a:pt x="1817025" y="1351183"/>
                  <a:pt x="1925232" y="1254661"/>
                  <a:pt x="1990156" y="1339602"/>
                </a:cubicBezTo>
                <a:cubicBezTo>
                  <a:pt x="1928323" y="1517205"/>
                  <a:pt x="1953057" y="1613728"/>
                  <a:pt x="2076722" y="1625311"/>
                </a:cubicBezTo>
                <a:cubicBezTo>
                  <a:pt x="2197295" y="1636894"/>
                  <a:pt x="2327143" y="1575118"/>
                  <a:pt x="2392067" y="1787470"/>
                </a:cubicBezTo>
                <a:cubicBezTo>
                  <a:pt x="2410617" y="1853106"/>
                  <a:pt x="2525008" y="1833802"/>
                  <a:pt x="2596115" y="1845385"/>
                </a:cubicBezTo>
                <a:cubicBezTo>
                  <a:pt x="2750696" y="1872411"/>
                  <a:pt x="2914554" y="1845385"/>
                  <a:pt x="3062950" y="1930326"/>
                </a:cubicBezTo>
                <a:cubicBezTo>
                  <a:pt x="3121692" y="1961213"/>
                  <a:pt x="3161883" y="1984378"/>
                  <a:pt x="3130966" y="2069319"/>
                </a:cubicBezTo>
                <a:cubicBezTo>
                  <a:pt x="3100050" y="2158121"/>
                  <a:pt x="3140242" y="2189008"/>
                  <a:pt x="3189708" y="2223754"/>
                </a:cubicBezTo>
                <a:cubicBezTo>
                  <a:pt x="3226808" y="2250784"/>
                  <a:pt x="3282457" y="2243060"/>
                  <a:pt x="3313373" y="2324141"/>
                </a:cubicBezTo>
                <a:cubicBezTo>
                  <a:pt x="2988752" y="2312558"/>
                  <a:pt x="2673405" y="2246923"/>
                  <a:pt x="2351877" y="2308697"/>
                </a:cubicBezTo>
                <a:cubicBezTo>
                  <a:pt x="2704323" y="2463134"/>
                  <a:pt x="3090776" y="2455412"/>
                  <a:pt x="3437038" y="2633017"/>
                </a:cubicBezTo>
                <a:cubicBezTo>
                  <a:pt x="3424671" y="2694791"/>
                  <a:pt x="3344289" y="2667764"/>
                  <a:pt x="3341198" y="2760427"/>
                </a:cubicBezTo>
                <a:cubicBezTo>
                  <a:pt x="3523603" y="2856951"/>
                  <a:pt x="3743110" y="2791314"/>
                  <a:pt x="3934791" y="2934169"/>
                </a:cubicBezTo>
                <a:cubicBezTo>
                  <a:pt x="3823492" y="2999805"/>
                  <a:pt x="3721469" y="2891699"/>
                  <a:pt x="3616352" y="2953473"/>
                </a:cubicBezTo>
                <a:cubicBezTo>
                  <a:pt x="3650361" y="3046136"/>
                  <a:pt x="5189993" y="3617555"/>
                  <a:pt x="5468240" y="3679329"/>
                </a:cubicBezTo>
                <a:cubicBezTo>
                  <a:pt x="6034007" y="3806740"/>
                  <a:pt x="7663296" y="4131059"/>
                  <a:pt x="8111582" y="4204418"/>
                </a:cubicBezTo>
                <a:cubicBezTo>
                  <a:pt x="8457844" y="4258470"/>
                  <a:pt x="8801016" y="4300942"/>
                  <a:pt x="9144186" y="4304802"/>
                </a:cubicBezTo>
                <a:cubicBezTo>
                  <a:pt x="9536822" y="4308663"/>
                  <a:pt x="9926368" y="4289359"/>
                  <a:pt x="10319004" y="4273915"/>
                </a:cubicBezTo>
                <a:cubicBezTo>
                  <a:pt x="10906415" y="4250750"/>
                  <a:pt x="11484549" y="4158087"/>
                  <a:pt x="12053408" y="3907125"/>
                </a:cubicBezTo>
                <a:lnTo>
                  <a:pt x="12192000" y="3841157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6B236F4-9993-BF50-DCD3-CD1B19067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251" y="1011829"/>
            <a:ext cx="7268147" cy="757100"/>
          </a:xfrm>
        </p:spPr>
        <p:txBody>
          <a:bodyPr>
            <a:normAutofit/>
          </a:bodyPr>
          <a:lstStyle/>
          <a:p>
            <a:pPr algn="l"/>
            <a:r>
              <a:rPr lang="cs-CZ" sz="4400" b="1" dirty="0"/>
              <a:t>8.12.2023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AF78F41-E77A-623E-9468-1C87DE40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3251" y="2208947"/>
            <a:ext cx="8680269" cy="3548707"/>
          </a:xfrm>
        </p:spPr>
        <p:txBody>
          <a:bodyPr>
            <a:normAutofit/>
          </a:bodyPr>
          <a:lstStyle/>
          <a:p>
            <a:pPr algn="l"/>
            <a:r>
              <a:rPr lang="cs-CZ" sz="1800" b="1" dirty="0"/>
              <a:t>Rekapitulace a zpětná vazba </a:t>
            </a:r>
          </a:p>
          <a:p>
            <a:pPr algn="l"/>
            <a:endParaRPr lang="cs-CZ" sz="1800" b="1" dirty="0"/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sz="1800" dirty="0"/>
              <a:t>Jak hodnotíte průběh partnerské návštěvy?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sz="1800" dirty="0"/>
              <a:t>Které z témat pro vás bylo užitečné a proč?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sz="1800" dirty="0"/>
              <a:t>Jaké tři konkrétní inspirace si odnášíte do své praxe?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sz="1800" dirty="0"/>
              <a:t>Co byste příště doporučili udělat jinak?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sz="1800" dirty="0"/>
              <a:t>V čem může být zkušenost </a:t>
            </a:r>
            <a:r>
              <a:rPr lang="cs-CZ" sz="1800" dirty="0" err="1"/>
              <a:t>sTOPky</a:t>
            </a:r>
            <a:r>
              <a:rPr lang="cs-CZ" sz="1800" dirty="0"/>
              <a:t> zajímavá pro ostatní země Evropy?</a:t>
            </a:r>
          </a:p>
          <a:p>
            <a:pPr algn="l"/>
            <a:endParaRPr lang="cs-CZ" sz="1800" dirty="0"/>
          </a:p>
          <a:p>
            <a:pPr algn="l"/>
            <a:r>
              <a:rPr lang="cs-CZ" sz="1800" b="1" dirty="0"/>
              <a:t>Předání dárků partnerské organizaci a rozloučení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5699C3D-BBB7-2EB8-4DBF-F845805CF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752" y="571811"/>
            <a:ext cx="6050595" cy="272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47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C331851-2499-1D4A-1C1E-FA3FC3C1F2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1" r="30521" b="586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8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6B236F4-9993-BF50-DCD3-CD1B19067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093" y="1178815"/>
            <a:ext cx="3438144" cy="6385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2800" b="1" dirty="0"/>
              <a:t>8.12.2023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AF78F41-E77A-623E-9468-1C87DE40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093" y="2718054"/>
            <a:ext cx="8054450" cy="375197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cs-CZ" b="1" dirty="0"/>
              <a:t>Společný oběd a uzavření pracovní části programu</a:t>
            </a:r>
          </a:p>
          <a:p>
            <a:pPr algn="l"/>
            <a:endParaRPr lang="cs-CZ" b="1" dirty="0"/>
          </a:p>
          <a:p>
            <a:pPr marL="114300" indent="-342900" algn="l">
              <a:buFont typeface="Wingdings" panose="05000000000000000000" pitchFamily="2" charset="2"/>
              <a:buChar char="§"/>
            </a:pPr>
            <a:r>
              <a:rPr lang="cs-CZ" dirty="0"/>
              <a:t>návštěva restaurace z polského řetězce </a:t>
            </a:r>
            <a:r>
              <a:rPr lang="cs-CZ" dirty="0" err="1"/>
              <a:t>Zapiecek</a:t>
            </a:r>
            <a:endParaRPr lang="cs-CZ" dirty="0"/>
          </a:p>
          <a:p>
            <a:pPr marL="114300" indent="-342900" algn="l">
              <a:buFont typeface="Wingdings" panose="05000000000000000000" pitchFamily="2" charset="2"/>
              <a:buChar char="§"/>
            </a:pPr>
            <a:r>
              <a:rPr lang="cs-CZ" dirty="0"/>
              <a:t>vyzkoušeli jsme pirogy, </a:t>
            </a:r>
            <a:r>
              <a:rPr lang="cs-CZ" dirty="0" err="1"/>
              <a:t>bigos</a:t>
            </a:r>
            <a:r>
              <a:rPr lang="cs-CZ" dirty="0"/>
              <a:t> a </a:t>
            </a:r>
            <a:r>
              <a:rPr lang="cs-CZ" dirty="0" err="1"/>
              <a:t>žurek</a:t>
            </a:r>
            <a:endParaRPr lang="cs-CZ" dirty="0"/>
          </a:p>
          <a:p>
            <a:pPr marL="114300" indent="-342900" algn="l">
              <a:buFont typeface="Wingdings" panose="05000000000000000000" pitchFamily="2" charset="2"/>
              <a:buChar char="§"/>
            </a:pPr>
            <a:r>
              <a:rPr lang="cs-CZ" dirty="0"/>
              <a:t>závěr patřil procházce po vánočních trzích s </a:t>
            </a:r>
            <a:r>
              <a:rPr lang="cs-CZ" dirty="0" err="1"/>
              <a:t>Grzanym</a:t>
            </a:r>
            <a:r>
              <a:rPr lang="cs-CZ" dirty="0"/>
              <a:t> </a:t>
            </a:r>
            <a:r>
              <a:rPr lang="cs-CZ" dirty="0" err="1"/>
              <a:t>winem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9992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5357DF-3BD7-6559-52AF-3D1A55AE6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8889"/>
          </a:xfrm>
        </p:spPr>
        <p:txBody>
          <a:bodyPr/>
          <a:lstStyle/>
          <a:p>
            <a:r>
              <a:rPr lang="cs-CZ" b="1" dirty="0"/>
              <a:t>Výstupy z mobility - 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044CB5-B311-3523-BF6E-69AA2490A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3868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900" dirty="0">
                <a:effectLst/>
                <a:ea typeface="Calibri" panose="020F0502020204030204" pitchFamily="34" charset="0"/>
              </a:rPr>
              <a:t>Ve </a:t>
            </a:r>
            <a:r>
              <a:rPr lang="cs-CZ" sz="2900" dirty="0" err="1">
                <a:effectLst/>
                <a:ea typeface="Calibri" panose="020F0502020204030204" pitchFamily="34" charset="0"/>
              </a:rPr>
              <a:t>sTOP</a:t>
            </a:r>
            <a:r>
              <a:rPr lang="cs-CZ" sz="2900" dirty="0">
                <a:effectLst/>
                <a:ea typeface="Calibri" panose="020F0502020204030204" pitchFamily="34" charset="0"/>
              </a:rPr>
              <a:t> - </a:t>
            </a:r>
            <a:r>
              <a:rPr lang="cs-CZ" sz="2900" dirty="0" err="1">
                <a:effectLst/>
                <a:ea typeface="Calibri" panose="020F0502020204030204" pitchFamily="34" charset="0"/>
              </a:rPr>
              <a:t>Stowarzyszenie</a:t>
            </a:r>
            <a:r>
              <a:rPr lang="cs-CZ" sz="2900" dirty="0">
                <a:effectLst/>
                <a:ea typeface="Calibri" panose="020F0502020204030204" pitchFamily="34" charset="0"/>
              </a:rPr>
              <a:t> </a:t>
            </a:r>
            <a:r>
              <a:rPr lang="cs-CZ" sz="2900" dirty="0" err="1">
                <a:effectLst/>
                <a:ea typeface="Calibri" panose="020F0502020204030204" pitchFamily="34" charset="0"/>
              </a:rPr>
              <a:t>Trenerow</a:t>
            </a:r>
            <a:r>
              <a:rPr lang="cs-CZ" sz="2900" dirty="0">
                <a:effectLst/>
                <a:ea typeface="Calibri" panose="020F0502020204030204" pitchFamily="34" charset="0"/>
              </a:rPr>
              <a:t> </a:t>
            </a:r>
            <a:r>
              <a:rPr lang="cs-CZ" sz="2900" dirty="0" err="1">
                <a:effectLst/>
                <a:ea typeface="Calibri" panose="020F0502020204030204" pitchFamily="34" charset="0"/>
              </a:rPr>
              <a:t>Organizacji</a:t>
            </a:r>
            <a:r>
              <a:rPr lang="cs-CZ" sz="2900" dirty="0">
                <a:effectLst/>
                <a:ea typeface="Calibri" panose="020F0502020204030204" pitchFamily="34" charset="0"/>
              </a:rPr>
              <a:t> </a:t>
            </a:r>
            <a:r>
              <a:rPr lang="cs-CZ" sz="2900" dirty="0" err="1">
                <a:effectLst/>
                <a:ea typeface="Calibri" panose="020F0502020204030204" pitchFamily="34" charset="0"/>
              </a:rPr>
              <a:t>Pozarzadowych</a:t>
            </a:r>
            <a:r>
              <a:rPr lang="cs-CZ" sz="2900" dirty="0">
                <a:effectLst/>
                <a:ea typeface="Calibri" panose="020F0502020204030204" pitchFamily="34" charset="0"/>
              </a:rPr>
              <a:t> (</a:t>
            </a:r>
            <a:r>
              <a:rPr lang="cs-CZ" sz="2900" dirty="0" err="1">
                <a:effectLst/>
                <a:ea typeface="Calibri" panose="020F0502020204030204" pitchFamily="34" charset="0"/>
              </a:rPr>
              <a:t>sTOP</a:t>
            </a:r>
            <a:r>
              <a:rPr lang="cs-CZ" sz="2900" dirty="0">
                <a:effectLst/>
                <a:ea typeface="Calibri" panose="020F0502020204030204" pitchFamily="34" charset="0"/>
              </a:rPr>
              <a:t>) jsme absolvovali pětidenní stáž</a:t>
            </a:r>
          </a:p>
          <a:p>
            <a:pPr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900" dirty="0" err="1">
                <a:effectLst/>
                <a:ea typeface="Calibri" panose="020F0502020204030204" pitchFamily="34" charset="0"/>
              </a:rPr>
              <a:t>sTOP</a:t>
            </a:r>
            <a:r>
              <a:rPr lang="cs-CZ" sz="2900" dirty="0">
                <a:effectLst/>
                <a:ea typeface="Calibri" panose="020F0502020204030204" pitchFamily="34" charset="0"/>
              </a:rPr>
              <a:t> je nevládní organizace sdružující více než 230 školitelů a pedagogů</a:t>
            </a:r>
          </a:p>
          <a:p>
            <a:pPr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900" dirty="0">
                <a:ea typeface="Calibri" panose="020F0502020204030204" pitchFamily="34" charset="0"/>
              </a:rPr>
              <a:t>M</a:t>
            </a:r>
            <a:r>
              <a:rPr lang="cs-CZ" sz="2900" dirty="0">
                <a:effectLst/>
                <a:ea typeface="Calibri" panose="020F0502020204030204" pitchFamily="34" charset="0"/>
              </a:rPr>
              <a:t>ají více než 25 let zkušeností ve školení a rozvoji profesionálních školitelů a mají bohaté know-how. </a:t>
            </a:r>
          </a:p>
          <a:p>
            <a:pPr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900" dirty="0">
                <a:ea typeface="Calibri" panose="020F0502020204030204" pitchFamily="34" charset="0"/>
              </a:rPr>
              <a:t>V</a:t>
            </a:r>
            <a:r>
              <a:rPr lang="cs-CZ" sz="2900" dirty="0">
                <a:effectLst/>
                <a:ea typeface="Calibri" panose="020F0502020204030204" pitchFamily="34" charset="0"/>
              </a:rPr>
              <a:t>íce informací o hostitelské organizaci na: </a:t>
            </a:r>
            <a:r>
              <a:rPr lang="cs-CZ" sz="2900" u="sng" dirty="0">
                <a:effectLst/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https://stowarzyszeniestop.pl/</a:t>
            </a:r>
            <a:r>
              <a:rPr lang="cs-CZ" sz="2900" dirty="0">
                <a:effectLst/>
                <a:ea typeface="Calibri" panose="020F0502020204030204" pitchFamily="34" charset="0"/>
              </a:rPr>
              <a:t> </a:t>
            </a:r>
          </a:p>
          <a:p>
            <a:pPr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900" dirty="0">
                <a:effectLst/>
                <a:ea typeface="Calibri" panose="020F0502020204030204" pitchFamily="34" charset="0"/>
              </a:rPr>
              <a:t>Zaměření stáže bylo na digitální a ekologické ("zelené") dovednosti</a:t>
            </a:r>
          </a:p>
          <a:p>
            <a:pPr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900" dirty="0">
                <a:effectLst/>
                <a:ea typeface="Calibri" panose="020F0502020204030204" pitchFamily="34" charset="0"/>
              </a:rPr>
              <a:t>Zkoumali jsme aktivity v těchto oblastech, sledovali novinky a trendy a zhodnocovali postavení vzdělávání dospělých v Polsku</a:t>
            </a:r>
          </a:p>
          <a:p>
            <a:pPr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900" dirty="0">
                <a:ea typeface="Calibri" panose="020F0502020204030204" pitchFamily="34" charset="0"/>
              </a:rPr>
              <a:t>Zajímavé bylo srovnávání </a:t>
            </a:r>
            <a:r>
              <a:rPr lang="cs-CZ" sz="2900" dirty="0">
                <a:effectLst/>
                <a:ea typeface="Calibri" panose="020F0502020204030204" pitchFamily="34" charset="0"/>
              </a:rPr>
              <a:t>s našimi zkušenostmi z Česka.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3148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5357DF-3BD7-6559-52AF-3D1A55AE6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8889"/>
          </a:xfrm>
        </p:spPr>
        <p:txBody>
          <a:bodyPr/>
          <a:lstStyle/>
          <a:p>
            <a:r>
              <a:rPr lang="cs-CZ" b="1" dirty="0"/>
              <a:t>Výstupy z mobility - 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044CB5-B311-3523-BF6E-69AA2490A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3868"/>
            <a:ext cx="10515600" cy="4351338"/>
          </a:xfrm>
        </p:spPr>
        <p:txBody>
          <a:bodyPr>
            <a:normAutofit lnSpcReduction="10000"/>
          </a:bodyPr>
          <a:lstStyle/>
          <a:p>
            <a:pPr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900" dirty="0">
                <a:effectLst/>
                <a:ea typeface="Calibri" panose="020F0502020204030204" pitchFamily="34" charset="0"/>
              </a:rPr>
              <a:t>Po dobu stáže se nám kontinuálně věnovala Anna Skocz, koordinátorka mezinárodních aktivit</a:t>
            </a:r>
          </a:p>
          <a:p>
            <a:pPr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900" dirty="0">
                <a:ea typeface="Calibri" panose="020F0502020204030204" pitchFamily="34" charset="0"/>
              </a:rPr>
              <a:t>Průběžně jsme se pak setkali i s dalšími kolegy dle témat</a:t>
            </a:r>
            <a:endParaRPr lang="cs-CZ" sz="2900" dirty="0">
              <a:effectLst/>
              <a:ea typeface="Calibri" panose="020F0502020204030204" pitchFamily="34" charset="0"/>
            </a:endParaRPr>
          </a:p>
          <a:p>
            <a:pPr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900" dirty="0">
                <a:ea typeface="Calibri" panose="020F0502020204030204" pitchFamily="34" charset="0"/>
              </a:rPr>
              <a:t>Inspirací v oblasti digitálních kompetencí pro nás byl Grzegorz </a:t>
            </a:r>
            <a:r>
              <a:rPr lang="cs-CZ" sz="2900" dirty="0" err="1">
                <a:ea typeface="Calibri" panose="020F0502020204030204" pitchFamily="34" charset="0"/>
              </a:rPr>
              <a:t>Idziak</a:t>
            </a:r>
            <a:r>
              <a:rPr lang="cs-CZ" sz="2900" dirty="0">
                <a:ea typeface="Calibri" panose="020F0502020204030204" pitchFamily="34" charset="0"/>
              </a:rPr>
              <a:t>, viceprezident </a:t>
            </a:r>
            <a:r>
              <a:rPr lang="cs-CZ" sz="2900" dirty="0" err="1">
                <a:ea typeface="Calibri" panose="020F0502020204030204" pitchFamily="34" charset="0"/>
              </a:rPr>
              <a:t>sTOP</a:t>
            </a:r>
            <a:endParaRPr lang="cs-CZ" sz="2900" dirty="0">
              <a:ea typeface="Calibri" panose="020F0502020204030204" pitchFamily="34" charset="0"/>
            </a:endParaRPr>
          </a:p>
          <a:p>
            <a:pPr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900" dirty="0">
                <a:effectLst/>
                <a:ea typeface="Calibri" panose="020F0502020204030204" pitchFamily="34" charset="0"/>
              </a:rPr>
              <a:t>Viděli jsme ukázku práce lektorů s nástroji jako jsou QR kódy, </a:t>
            </a:r>
            <a:r>
              <a:rPr lang="cs-CZ" sz="2900" dirty="0" err="1">
                <a:effectLst/>
                <a:ea typeface="Calibri" panose="020F0502020204030204" pitchFamily="34" charset="0"/>
              </a:rPr>
              <a:t>Mentimeter</a:t>
            </a:r>
            <a:r>
              <a:rPr lang="cs-CZ" sz="2900" dirty="0">
                <a:effectLst/>
                <a:ea typeface="Calibri" panose="020F0502020204030204" pitchFamily="34" charset="0"/>
              </a:rPr>
              <a:t> a </a:t>
            </a:r>
            <a:r>
              <a:rPr lang="cs-CZ" sz="2900" dirty="0" err="1">
                <a:effectLst/>
                <a:ea typeface="Calibri" panose="020F0502020204030204" pitchFamily="34" charset="0"/>
              </a:rPr>
              <a:t>Canva</a:t>
            </a:r>
            <a:r>
              <a:rPr lang="cs-CZ" sz="2900" dirty="0">
                <a:effectLst/>
                <a:ea typeface="Calibri" panose="020F0502020204030204" pitchFamily="34" charset="0"/>
              </a:rPr>
              <a:t>, pro rozvoj ICT dovedností</a:t>
            </a:r>
          </a:p>
          <a:p>
            <a:pPr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900" dirty="0">
                <a:ea typeface="Calibri" panose="020F0502020204030204" pitchFamily="34" charset="0"/>
              </a:rPr>
              <a:t>Získali jsme podklady pro práci s těmito nástroji a můžeme je využít v naší lektorské praxi</a:t>
            </a:r>
            <a:endParaRPr lang="cs-CZ" sz="2900" dirty="0">
              <a:effectLst/>
              <a:ea typeface="Calibri" panose="020F0502020204030204" pitchFamily="34" charset="0"/>
            </a:endParaRPr>
          </a:p>
          <a:p>
            <a:pPr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cs-CZ" sz="2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3805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5357DF-3BD7-6559-52AF-3D1A55AE6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29" y="120197"/>
            <a:ext cx="10515600" cy="968375"/>
          </a:xfrm>
        </p:spPr>
        <p:txBody>
          <a:bodyPr/>
          <a:lstStyle/>
          <a:p>
            <a:r>
              <a:rPr lang="cs-CZ" b="1" dirty="0"/>
              <a:t>Výstupy z mobility - 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044CB5-B311-3523-BF6E-69AA2490A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6" y="1145269"/>
            <a:ext cx="10515600" cy="4351338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8900" dirty="0">
                <a:ea typeface="Calibri" panose="020F0502020204030204" pitchFamily="34" charset="0"/>
              </a:rPr>
              <a:t>Workshop s Agnieszkou Borek, prezidentkou </a:t>
            </a:r>
            <a:r>
              <a:rPr lang="cs-CZ" sz="8900" dirty="0" err="1">
                <a:ea typeface="Calibri" panose="020F0502020204030204" pitchFamily="34" charset="0"/>
              </a:rPr>
              <a:t>sTOP</a:t>
            </a:r>
            <a:r>
              <a:rPr lang="cs-CZ" sz="8900" dirty="0">
                <a:ea typeface="Calibri" panose="020F0502020204030204" pitchFamily="34" charset="0"/>
              </a:rPr>
              <a:t>, která se zabývá mezinárodními aktivitami představil projekt SMALEI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8900" dirty="0">
                <a:ea typeface="Calibri" panose="020F0502020204030204" pitchFamily="34" charset="0"/>
              </a:rPr>
              <a:t>SMALEI (</a:t>
            </a:r>
            <a:r>
              <a:rPr lang="cs-CZ" sz="8900" dirty="0" err="1">
                <a:ea typeface="Calibri" panose="020F0502020204030204" pitchFamily="34" charset="0"/>
              </a:rPr>
              <a:t>Sustainability</a:t>
            </a:r>
            <a:r>
              <a:rPr lang="cs-CZ" sz="8900" dirty="0">
                <a:ea typeface="Calibri" panose="020F0502020204030204" pitchFamily="34" charset="0"/>
              </a:rPr>
              <a:t> Matrix </a:t>
            </a:r>
            <a:r>
              <a:rPr lang="cs-CZ" sz="8900" dirty="0" err="1">
                <a:ea typeface="Calibri" panose="020F0502020204030204" pitchFamily="34" charset="0"/>
              </a:rPr>
              <a:t>for</a:t>
            </a:r>
            <a:r>
              <a:rPr lang="cs-CZ" sz="8900" dirty="0">
                <a:ea typeface="Calibri" panose="020F0502020204030204" pitchFamily="34" charset="0"/>
              </a:rPr>
              <a:t> </a:t>
            </a:r>
            <a:r>
              <a:rPr lang="cs-CZ" sz="8900" dirty="0" err="1">
                <a:ea typeface="Calibri" panose="020F0502020204030204" pitchFamily="34" charset="0"/>
              </a:rPr>
              <a:t>Adult</a:t>
            </a:r>
            <a:r>
              <a:rPr lang="cs-CZ" sz="8900" dirty="0">
                <a:ea typeface="Calibri" panose="020F0502020204030204" pitchFamily="34" charset="0"/>
              </a:rPr>
              <a:t> </a:t>
            </a:r>
            <a:r>
              <a:rPr lang="cs-CZ" sz="8900" dirty="0" err="1">
                <a:ea typeface="Calibri" panose="020F0502020204030204" pitchFamily="34" charset="0"/>
              </a:rPr>
              <a:t>Education</a:t>
            </a:r>
            <a:r>
              <a:rPr lang="cs-CZ" sz="8900" dirty="0">
                <a:ea typeface="Calibri" panose="020F0502020204030204" pitchFamily="34" charset="0"/>
              </a:rPr>
              <a:t> </a:t>
            </a:r>
            <a:r>
              <a:rPr lang="cs-CZ" sz="8900" dirty="0" err="1">
                <a:ea typeface="Calibri" panose="020F0502020204030204" pitchFamily="34" charset="0"/>
              </a:rPr>
              <a:t>Institutions</a:t>
            </a:r>
            <a:r>
              <a:rPr lang="cs-CZ" sz="8900" dirty="0">
                <a:ea typeface="Calibri" panose="020F0502020204030204" pitchFamily="34" charset="0"/>
              </a:rPr>
              <a:t>), zaměřený na povědomí o výzvách v oblasti životního prostředí a klimatických změn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8900" dirty="0">
                <a:ea typeface="Calibri" panose="020F0502020204030204" pitchFamily="34" charset="0"/>
              </a:rPr>
              <a:t> Projekt umožňuje institucím zaměřeným na vzdělávání dospělých přijímat konkrétní opatření pro udržitelný růst. Více o projektu zde: </a:t>
            </a:r>
            <a:r>
              <a:rPr lang="cs-CZ" sz="8900" dirty="0"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https://smalei.eu/</a:t>
            </a:r>
            <a:r>
              <a:rPr lang="cs-CZ" sz="8900" dirty="0">
                <a:ea typeface="Calibri" panose="020F0502020204030204" pitchFamily="34" charset="0"/>
              </a:rPr>
              <a:t> 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8900" dirty="0">
                <a:ea typeface="Calibri" panose="020F0502020204030204" pitchFamily="34" charset="0"/>
              </a:rPr>
              <a:t>Projekt pracuje na vytvoření Matice udržitelnosti pro instituce v oblasti VD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8900" dirty="0">
                <a:ea typeface="Calibri" panose="020F0502020204030204" pitchFamily="34" charset="0"/>
              </a:rPr>
              <a:t>Naši partneři již založili komunitu na </a:t>
            </a:r>
            <a:r>
              <a:rPr lang="cs-CZ" sz="8900" dirty="0" err="1">
                <a:ea typeface="Calibri" panose="020F0502020204030204" pitchFamily="34" charset="0"/>
              </a:rPr>
              <a:t>LinkedInu</a:t>
            </a:r>
            <a:r>
              <a:rPr lang="cs-CZ" sz="8900" dirty="0">
                <a:ea typeface="Calibri" panose="020F0502020204030204" pitchFamily="34" charset="0"/>
              </a:rPr>
              <a:t> s názvem Green </a:t>
            </a:r>
            <a:r>
              <a:rPr lang="cs-CZ" sz="8900" dirty="0" err="1">
                <a:ea typeface="Calibri" panose="020F0502020204030204" pitchFamily="34" charset="0"/>
              </a:rPr>
              <a:t>Adult</a:t>
            </a:r>
            <a:r>
              <a:rPr lang="cs-CZ" sz="8900" dirty="0">
                <a:ea typeface="Calibri" panose="020F0502020204030204" pitchFamily="34" charset="0"/>
              </a:rPr>
              <a:t> Learning </a:t>
            </a:r>
            <a:r>
              <a:rPr lang="cs-CZ" sz="8900" dirty="0" err="1">
                <a:ea typeface="Calibri" panose="020F0502020204030204" pitchFamily="34" charset="0"/>
              </a:rPr>
              <a:t>Community</a:t>
            </a:r>
            <a:r>
              <a:rPr lang="cs-CZ" sz="8900" dirty="0">
                <a:ea typeface="Calibri" panose="020F0502020204030204" pitchFamily="34" charset="0"/>
              </a:rPr>
              <a:t> (</a:t>
            </a:r>
            <a:r>
              <a:rPr lang="cs-CZ" sz="8900" dirty="0"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https://www.linkedin.com/groups/12848149/</a:t>
            </a:r>
            <a:r>
              <a:rPr lang="cs-CZ" sz="8900" dirty="0">
                <a:ea typeface="Calibri" panose="020F0502020204030204" pitchFamily="34" charset="0"/>
              </a:rPr>
              <a:t> 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8900" dirty="0">
                <a:ea typeface="Calibri" panose="020F0502020204030204" pitchFamily="34" charset="0"/>
              </a:rPr>
              <a:t>Několik měsíců po svém založení komunita sdružuje více než 70 členů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3441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5357DF-3BD7-6559-52AF-3D1A55AE6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5846"/>
          </a:xfrm>
        </p:spPr>
        <p:txBody>
          <a:bodyPr/>
          <a:lstStyle/>
          <a:p>
            <a:r>
              <a:rPr lang="cs-CZ" b="1" dirty="0"/>
              <a:t>Výstupy z mobility - 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044CB5-B311-3523-BF6E-69AA2490A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614" y="1172482"/>
            <a:ext cx="10515600" cy="4711246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8800" dirty="0">
                <a:ea typeface="Calibri" panose="020F0502020204030204" pitchFamily="34" charset="0"/>
              </a:rPr>
              <a:t>Získali jsme prezentaci konkrétních příkladů, jak </a:t>
            </a:r>
            <a:r>
              <a:rPr lang="cs-CZ" sz="8800" dirty="0" err="1">
                <a:ea typeface="Calibri" panose="020F0502020204030204" pitchFamily="34" charset="0"/>
              </a:rPr>
              <a:t>sTOP</a:t>
            </a:r>
            <a:r>
              <a:rPr lang="cs-CZ" sz="8800" dirty="0">
                <a:ea typeface="Calibri" panose="020F0502020204030204" pitchFamily="34" charset="0"/>
              </a:rPr>
              <a:t> chápe zelené dovednosti, a sdíleli jsme také své zkušenosti. 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8800" dirty="0">
                <a:ea typeface="Calibri" panose="020F0502020204030204" pitchFamily="34" charset="0"/>
              </a:rPr>
              <a:t>Agnieszka také zmínila projekt </a:t>
            </a:r>
            <a:r>
              <a:rPr lang="cs-CZ" sz="8800" dirty="0" err="1">
                <a:ea typeface="Calibri" panose="020F0502020204030204" pitchFamily="34" charset="0"/>
              </a:rPr>
              <a:t>Eco-Active</a:t>
            </a:r>
            <a:r>
              <a:rPr lang="cs-CZ" sz="8800" dirty="0">
                <a:ea typeface="Calibri" panose="020F0502020204030204" pitchFamily="34" charset="0"/>
              </a:rPr>
              <a:t> </a:t>
            </a:r>
            <a:r>
              <a:rPr lang="cs-CZ" sz="8800" dirty="0" err="1">
                <a:ea typeface="Calibri" panose="020F0502020204030204" pitchFamily="34" charset="0"/>
              </a:rPr>
              <a:t>for</a:t>
            </a:r>
            <a:r>
              <a:rPr lang="cs-CZ" sz="8800" dirty="0">
                <a:ea typeface="Calibri" panose="020F0502020204030204" pitchFamily="34" charset="0"/>
              </a:rPr>
              <a:t> Planet, </a:t>
            </a:r>
            <a:r>
              <a:rPr lang="cs-CZ" sz="8800" dirty="0"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https://ecoactiveforplanet.eu/</a:t>
            </a:r>
            <a:r>
              <a:rPr lang="cs-CZ" sz="8800" dirty="0">
                <a:ea typeface="Calibri" panose="020F0502020204030204" pitchFamily="34" charset="0"/>
              </a:rPr>
              <a:t> , kterého se účastnila jak </a:t>
            </a:r>
            <a:r>
              <a:rPr lang="cs-CZ" sz="8800" dirty="0" err="1">
                <a:ea typeface="Calibri" panose="020F0502020204030204" pitchFamily="34" charset="0"/>
              </a:rPr>
              <a:t>sTOP</a:t>
            </a:r>
            <a:r>
              <a:rPr lang="cs-CZ" sz="8800" dirty="0">
                <a:ea typeface="Calibri" panose="020F0502020204030204" pitchFamily="34" charset="0"/>
              </a:rPr>
              <a:t> tak AOA ČR. 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8800" dirty="0">
                <a:ea typeface="Calibri" panose="020F0502020204030204" pitchFamily="34" charset="0"/>
              </a:rPr>
              <a:t>Cílem projektu bylo podpořit ekologické chování ve společnosti prostřednictvím inovativních výstupů a vzdělávání a změn postojů a hodnot na občanské úrovni. 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8800" dirty="0">
                <a:ea typeface="Calibri" panose="020F0502020204030204" pitchFamily="34" charset="0"/>
              </a:rPr>
              <a:t>Zapojili jsme se do workshopu s Johannou </a:t>
            </a:r>
            <a:r>
              <a:rPr lang="cs-CZ" sz="8800" dirty="0" err="1">
                <a:ea typeface="Calibri" panose="020F0502020204030204" pitchFamily="34" charset="0"/>
              </a:rPr>
              <a:t>Abramowicz</a:t>
            </a:r>
            <a:r>
              <a:rPr lang="cs-CZ" sz="8800" dirty="0">
                <a:ea typeface="Calibri" panose="020F0502020204030204" pitchFamily="34" charset="0"/>
              </a:rPr>
              <a:t>, projektovou koordinátorkou organizace FRSI (</a:t>
            </a:r>
            <a:r>
              <a:rPr lang="cs-CZ" sz="8800" dirty="0" err="1">
                <a:ea typeface="Calibri" panose="020F0502020204030204" pitchFamily="34" charset="0"/>
              </a:rPr>
              <a:t>Fundacja</a:t>
            </a:r>
            <a:r>
              <a:rPr lang="cs-CZ" sz="8800" dirty="0">
                <a:ea typeface="Calibri" panose="020F0502020204030204" pitchFamily="34" charset="0"/>
              </a:rPr>
              <a:t> </a:t>
            </a:r>
            <a:r>
              <a:rPr lang="cs-CZ" sz="8800" dirty="0" err="1">
                <a:ea typeface="Calibri" panose="020F0502020204030204" pitchFamily="34" charset="0"/>
              </a:rPr>
              <a:t>Rozwoju</a:t>
            </a:r>
            <a:r>
              <a:rPr lang="cs-CZ" sz="8800" dirty="0">
                <a:ea typeface="Calibri" panose="020F0502020204030204" pitchFamily="34" charset="0"/>
              </a:rPr>
              <a:t> </a:t>
            </a:r>
            <a:r>
              <a:rPr lang="cs-CZ" sz="8800" dirty="0" err="1">
                <a:ea typeface="Calibri" panose="020F0502020204030204" pitchFamily="34" charset="0"/>
              </a:rPr>
              <a:t>Społeczeństwa</a:t>
            </a:r>
            <a:r>
              <a:rPr lang="cs-CZ" sz="8800" dirty="0">
                <a:ea typeface="Calibri" panose="020F0502020204030204" pitchFamily="34" charset="0"/>
              </a:rPr>
              <a:t> </a:t>
            </a:r>
            <a:r>
              <a:rPr lang="cs-CZ" sz="8800" dirty="0" err="1">
                <a:ea typeface="Calibri" panose="020F0502020204030204" pitchFamily="34" charset="0"/>
              </a:rPr>
              <a:t>Informacyjnego</a:t>
            </a:r>
            <a:r>
              <a:rPr lang="cs-CZ" sz="8800" dirty="0">
                <a:ea typeface="Calibri" panose="020F0502020204030204" pitchFamily="34" charset="0"/>
              </a:rPr>
              <a:t>, </a:t>
            </a:r>
            <a:r>
              <a:rPr lang="cs-CZ" sz="8800" dirty="0"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https://frsi.org.pl/</a:t>
            </a:r>
            <a:r>
              <a:rPr lang="cs-CZ" sz="8800" dirty="0">
                <a:ea typeface="Calibri" panose="020F0502020204030204" pitchFamily="34" charset="0"/>
              </a:rPr>
              <a:t>). 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8800" dirty="0">
                <a:ea typeface="Calibri" panose="020F0502020204030204" pitchFamily="34" charset="0"/>
              </a:rPr>
              <a:t>Tato nadace byla založena v roce 2008 Polsko-americkou nadací svobody (PAFF) se sídlem v USA – jednou z největších grantových organizací působících v Polsku, jejíž nadační jmění přesahuje 250 milionů USD. 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8800" dirty="0">
                <a:ea typeface="Calibri" panose="020F0502020204030204" pitchFamily="34" charset="0"/>
              </a:rPr>
              <a:t>Prvním úkolem FRSI byla realizace celostátního Programu rozvoje knihoven – společného projektu PAFF a Nadace Billa a Melindy Gatesových v rámci mezinárodní iniciativy "Globální knihovny".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495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5357DF-3BD7-6559-52AF-3D1A55AE6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5846"/>
          </a:xfrm>
        </p:spPr>
        <p:txBody>
          <a:bodyPr/>
          <a:lstStyle/>
          <a:p>
            <a:r>
              <a:rPr lang="cs-CZ" b="1" dirty="0"/>
              <a:t>Výstupy z mobility - 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044CB5-B311-3523-BF6E-69AA2490A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614" y="1172482"/>
            <a:ext cx="10515600" cy="4711246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000" dirty="0">
                <a:ea typeface="Calibri" panose="020F0502020204030204" pitchFamily="34" charset="0"/>
              </a:rPr>
              <a:t>Zajímavý byl workshop s Paulinou </a:t>
            </a:r>
            <a:r>
              <a:rPr lang="cs-CZ" sz="2000" dirty="0" err="1"/>
              <a:t>Sierzputowskou</a:t>
            </a:r>
            <a:r>
              <a:rPr lang="cs-CZ" sz="2000" dirty="0"/>
              <a:t> – CEO organizace</a:t>
            </a:r>
            <a:r>
              <a:rPr lang="cs-CZ" sz="2000" dirty="0">
                <a:ea typeface="Calibri" panose="020F0502020204030204" pitchFamily="34" charset="0"/>
              </a:rPr>
              <a:t> 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000" dirty="0">
                <a:ea typeface="Calibri" panose="020F0502020204030204" pitchFamily="34" charset="0"/>
              </a:rPr>
              <a:t>Představila nám praktickou ukázku, jak jejich společnost využívá digitální nástroje v chodu organizace</a:t>
            </a:r>
          </a:p>
          <a:p>
            <a:pPr marL="114300" indent="-342900" algn="l">
              <a:buFont typeface="Wingdings" panose="05000000000000000000" pitchFamily="2" charset="2"/>
              <a:buChar char="§"/>
            </a:pPr>
            <a:r>
              <a:rPr lang="cs-CZ" sz="2000" dirty="0"/>
              <a:t>Google prostředí a využívání cloudového řešení</a:t>
            </a:r>
          </a:p>
          <a:p>
            <a:pPr marL="114300" indent="-342900" algn="l">
              <a:buFont typeface="Wingdings" panose="05000000000000000000" pitchFamily="2" charset="2"/>
              <a:buChar char="§"/>
            </a:pPr>
            <a:r>
              <a:rPr lang="cs-CZ" sz="2000" dirty="0"/>
              <a:t>aplikace </a:t>
            </a:r>
            <a:r>
              <a:rPr lang="cs-CZ" sz="2000" dirty="0" err="1"/>
              <a:t>Padlet</a:t>
            </a:r>
            <a:r>
              <a:rPr lang="cs-CZ" sz="2000" dirty="0"/>
              <a:t>,  </a:t>
            </a:r>
            <a:r>
              <a:rPr lang="cs-CZ" sz="2000" dirty="0" err="1"/>
              <a:t>Qiqo</a:t>
            </a:r>
            <a:r>
              <a:rPr lang="cs-CZ" sz="2000" dirty="0"/>
              <a:t>, </a:t>
            </a:r>
            <a:r>
              <a:rPr lang="cs-CZ" sz="2000" dirty="0" err="1"/>
              <a:t>Canva</a:t>
            </a:r>
            <a:r>
              <a:rPr lang="cs-CZ" sz="2000" dirty="0"/>
              <a:t> a další</a:t>
            </a:r>
          </a:p>
          <a:p>
            <a:pPr marL="114300" indent="-342900" algn="l">
              <a:buFont typeface="Wingdings" panose="05000000000000000000" pitchFamily="2" charset="2"/>
              <a:buChar char="§"/>
            </a:pPr>
            <a:r>
              <a:rPr lang="cs-CZ" sz="2000" dirty="0"/>
              <a:t>Závěreční aktivity vedla Anna </a:t>
            </a:r>
          </a:p>
          <a:p>
            <a:pPr marL="114300" indent="-342900" algn="l">
              <a:buFont typeface="Wingdings" panose="05000000000000000000" pitchFamily="2" charset="2"/>
              <a:buChar char="§"/>
            </a:pPr>
            <a:r>
              <a:rPr lang="cs-CZ" sz="2000" dirty="0"/>
              <a:t>Diskuse, rekapitulace a sdílení kontaktů a odkazů na zajímavé nástroje i webové stránky</a:t>
            </a:r>
          </a:p>
          <a:p>
            <a:pPr marL="114300" indent="-342900" algn="l">
              <a:buFont typeface="Wingdings" panose="05000000000000000000" pitchFamily="2" charset="2"/>
              <a:buChar char="§"/>
            </a:pPr>
            <a:r>
              <a:rPr lang="cs-CZ" sz="2000" dirty="0"/>
              <a:t>Program pro nás byl připravený velmi profesionálně a odnesli jsme si řadu inspirací</a:t>
            </a:r>
          </a:p>
          <a:p>
            <a:pPr marL="114300" indent="-342900" algn="l">
              <a:buFont typeface="Wingdings" panose="05000000000000000000" pitchFamily="2" charset="2"/>
              <a:buChar char="§"/>
            </a:pPr>
            <a:r>
              <a:rPr lang="cs-CZ" sz="2000" dirty="0"/>
              <a:t>Uvědomili jsme si také, že i my máme v těchto oblastech bohaté zkušenosti a inspirovali jsme i naše polské kolegy</a:t>
            </a:r>
          </a:p>
          <a:p>
            <a:pPr marL="114300" indent="-342900" algn="l">
              <a:buFont typeface="Wingdings" panose="05000000000000000000" pitchFamily="2" charset="2"/>
              <a:buChar char="§"/>
            </a:pPr>
            <a:r>
              <a:rPr lang="cs-CZ" sz="2000" dirty="0"/>
              <a:t>Někdy nám pro prezentaci toho, co umíme nedostačuje naše sebevědomí </a:t>
            </a:r>
            <a:r>
              <a:rPr lang="cs-CZ" sz="2000" dirty="0">
                <a:sym typeface="Wingdings" panose="05000000000000000000" pitchFamily="2" charset="2"/>
              </a:rPr>
              <a:t></a:t>
            </a:r>
          </a:p>
          <a:p>
            <a:pPr marL="0" indent="0" algn="l">
              <a:buNone/>
            </a:pPr>
            <a:r>
              <a:rPr lang="cs-CZ" sz="2000" dirty="0">
                <a:sym typeface="Wingdings" panose="05000000000000000000" pitchFamily="2" charset="2"/>
              </a:rPr>
              <a:t>		</a:t>
            </a:r>
            <a:r>
              <a:rPr lang="cs-CZ" sz="1400" dirty="0">
                <a:hlinkClick r:id="rId2"/>
              </a:rPr>
              <a:t> Projekty (ESF, Erasmus) – Asociace odborníků v andragogice ČR, z. s. (aoacr.cz)</a:t>
            </a:r>
            <a:endParaRPr lang="cs-CZ" sz="2000" dirty="0"/>
          </a:p>
          <a:p>
            <a:pPr algn="just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189203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3746974-EA70-0908-A862-2920276940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" r="2" b="2"/>
          <a:stretch/>
        </p:blipFill>
        <p:spPr>
          <a:xfrm>
            <a:off x="20" y="-7619"/>
            <a:ext cx="12191979" cy="68873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063219" y="-1252908"/>
            <a:ext cx="4065561" cy="12192000"/>
          </a:xfrm>
          <a:prstGeom prst="rect">
            <a:avLst/>
          </a:prstGeom>
          <a:gradFill flip="none" rotWithShape="1">
            <a:gsLst>
              <a:gs pos="17000">
                <a:srgbClr val="000000">
                  <a:alpha val="59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2CB243-67C5-E304-31A0-4D7D607BA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464116" y="322049"/>
            <a:ext cx="3067943" cy="2408606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1000">
                <a:schemeClr val="accent2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A95761-C93E-94BF-087D-D2A823789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0392" y="4172881"/>
            <a:ext cx="7154743" cy="2702991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2000">
                <a:schemeClr val="accent2"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6B236F4-9993-BF50-DCD3-CD1B19067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99218" y="341590"/>
            <a:ext cx="2720194" cy="1059756"/>
          </a:xfrm>
        </p:spPr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FFFFFF"/>
                </a:solidFill>
              </a:rPr>
              <a:t>9.12.2023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AF78F41-E77A-623E-9468-1C87DE40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029" y="5402646"/>
            <a:ext cx="5731182" cy="1183602"/>
          </a:xfrm>
        </p:spPr>
        <p:txBody>
          <a:bodyPr>
            <a:normAutofit/>
          </a:bodyPr>
          <a:lstStyle/>
          <a:p>
            <a:pPr algn="l"/>
            <a:r>
              <a:rPr lang="cs-CZ" sz="2000" b="1" dirty="0">
                <a:solidFill>
                  <a:srgbClr val="FFFFFF"/>
                </a:solidFill>
              </a:rPr>
              <a:t>Odjíždíme domů a vzpomínáme na krásy Varšavy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63D1A5-FD49-4756-F62E-786C34E63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06736" y="-7619"/>
            <a:ext cx="995654" cy="6918113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68000"/>
                </a:schemeClr>
              </a:gs>
              <a:gs pos="37000">
                <a:schemeClr val="accent5">
                  <a:alpha val="0"/>
                </a:schemeClr>
              </a:gs>
            </a:gsLst>
            <a:lin ang="10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91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6B236F4-9993-BF50-DCD3-CD1B19067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7035" y="609600"/>
            <a:ext cx="3595678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b="1" dirty="0" err="1"/>
              <a:t>Tým</a:t>
            </a:r>
            <a:r>
              <a:rPr lang="en-US" sz="4400" b="1" dirty="0"/>
              <a:t> </a:t>
            </a:r>
            <a:r>
              <a:rPr lang="en-US" sz="4400" b="1" dirty="0" err="1"/>
              <a:t>projektu</a:t>
            </a:r>
            <a:endParaRPr lang="en-US" sz="44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AF78F41-E77A-623E-9468-1C87DE40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7034" y="2194102"/>
            <a:ext cx="3158741" cy="3908586"/>
          </a:xfrm>
        </p:spPr>
        <p:txBody>
          <a:bodyPr vert="horz" lIns="91440" tIns="45720" rIns="91440" bIns="45720" rtlCol="0">
            <a:normAutofit/>
          </a:bodyPr>
          <a:lstStyle/>
          <a:p>
            <a:pPr marL="114300" indent="-342900" algn="l">
              <a:buFont typeface="Wingdings" panose="05000000000000000000" pitchFamily="2" charset="2"/>
              <a:buChar char="§"/>
            </a:pPr>
            <a:r>
              <a:rPr lang="en-US" sz="2000" dirty="0"/>
              <a:t>Ivana Mariánková</a:t>
            </a:r>
          </a:p>
          <a:p>
            <a:pPr marL="114300" indent="-342900" algn="l">
              <a:buFont typeface="Wingdings" panose="05000000000000000000" pitchFamily="2" charset="2"/>
              <a:buChar char="§"/>
            </a:pPr>
            <a:r>
              <a:rPr lang="en-US" sz="2000" dirty="0"/>
              <a:t>Šárka Matýs</a:t>
            </a:r>
          </a:p>
          <a:p>
            <a:pPr marL="114300" indent="-342900" algn="l">
              <a:buFont typeface="Wingdings" panose="05000000000000000000" pitchFamily="2" charset="2"/>
              <a:buChar char="§"/>
            </a:pPr>
            <a:r>
              <a:rPr lang="en-US" sz="2000" dirty="0"/>
              <a:t>Radka Šušková</a:t>
            </a:r>
          </a:p>
          <a:p>
            <a:pPr marL="114300" indent="-342900" algn="l">
              <a:buFont typeface="Wingdings" panose="05000000000000000000" pitchFamily="2" charset="2"/>
              <a:buChar char="§"/>
            </a:pPr>
            <a:r>
              <a:rPr lang="en-US" sz="2000" dirty="0"/>
              <a:t>Dalibor Fanfara</a:t>
            </a:r>
          </a:p>
          <a:p>
            <a:pPr marL="114300" indent="-342900" algn="l"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114300" indent="-342900" algn="l">
              <a:buFont typeface="Wingdings" panose="05000000000000000000" pitchFamily="2" charset="2"/>
              <a:buChar char="§"/>
            </a:pPr>
            <a:r>
              <a:rPr lang="en-US" sz="2000" dirty="0"/>
              <a:t>5.- 9.12.2023</a:t>
            </a:r>
          </a:p>
          <a:p>
            <a:pPr marL="114300" indent="-342900" algn="l">
              <a:buFont typeface="Wingdings" panose="05000000000000000000" pitchFamily="2" charset="2"/>
              <a:buChar char="§"/>
            </a:pPr>
            <a:r>
              <a:rPr lang="en-US" sz="2000" dirty="0" err="1"/>
              <a:t>Jazyk</a:t>
            </a:r>
            <a:r>
              <a:rPr lang="en-US" sz="2000" dirty="0"/>
              <a:t> </a:t>
            </a:r>
            <a:r>
              <a:rPr lang="en-US" sz="2000" dirty="0" err="1"/>
              <a:t>projektu</a:t>
            </a:r>
            <a:r>
              <a:rPr lang="en-US" sz="2000" dirty="0"/>
              <a:t> – </a:t>
            </a:r>
            <a:r>
              <a:rPr lang="en-US" sz="2000" dirty="0" err="1"/>
              <a:t>polština</a:t>
            </a:r>
            <a:r>
              <a:rPr lang="en-US" sz="2000" dirty="0"/>
              <a:t>, </a:t>
            </a:r>
            <a:r>
              <a:rPr lang="en-US" sz="2000" dirty="0" err="1"/>
              <a:t>angličtina</a:t>
            </a:r>
            <a:endParaRPr lang="en-US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BB57A51-6F40-0988-8F2D-E44E0A3E0F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92" r="34294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1769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F014342-4FF2-0DC5-E281-78A70437B0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778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0EA4DFD-7F85-0BC8-B6FD-25C55F85F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Děkujeme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za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pozornost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2090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B236F4-9993-BF50-DCD3-CD1B19067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6414" y="610735"/>
            <a:ext cx="9144000" cy="641123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5.12.2023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AF78F41-E77A-623E-9468-1C87DE40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468" y="1355272"/>
            <a:ext cx="9144000" cy="3423557"/>
          </a:xfrm>
        </p:spPr>
        <p:txBody>
          <a:bodyPr>
            <a:norm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cs-CZ" dirty="0"/>
              <a:t>cestujeme všichni vlakem z Ostravy do Varšavy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cs-CZ" dirty="0"/>
              <a:t>cesta je bez světla a bez fungujícího jídelního vozu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cs-CZ" dirty="0"/>
              <a:t>dobrodružství končí se 40ti minutovým zpožděním vlaku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cs-CZ" dirty="0"/>
              <a:t>ve Varšavě se rozjíždíme do dvou ubytování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cs-CZ" sz="2400" dirty="0"/>
              <a:t>dámy </a:t>
            </a:r>
            <a:r>
              <a:rPr lang="cs-CZ" sz="2400" dirty="0" err="1"/>
              <a:t>Uberem</a:t>
            </a:r>
            <a:r>
              <a:rPr lang="cs-CZ" sz="2400" dirty="0"/>
              <a:t> na dámský apartmán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cs-CZ" sz="2400" dirty="0"/>
              <a:t>muž samostatný odchod směr pánský apartmán</a:t>
            </a:r>
          </a:p>
          <a:p>
            <a:pPr algn="just"/>
            <a:endParaRPr lang="cs-CZ" dirty="0"/>
          </a:p>
        </p:txBody>
      </p:sp>
      <p:pic>
        <p:nvPicPr>
          <p:cNvPr id="5" name="Obrázek 4" descr="Obsah obrázku osoba, obloha, nápoj, láhev&#10;&#10;Popis byl vytvořen automaticky">
            <a:extLst>
              <a:ext uri="{FF2B5EF4-FFF2-40B4-BE49-F238E27FC236}">
                <a16:creationId xmlns:a16="http://schemas.microsoft.com/office/drawing/2014/main" id="{CBFAD03A-9013-37CB-9FDB-C2BC1DDDA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806" y="3988252"/>
            <a:ext cx="4846320" cy="272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334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811DD1E-38AC-D501-AC2F-0810520BF1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5187"/>
          <a:stretch/>
        </p:blipFill>
        <p:spPr>
          <a:xfrm>
            <a:off x="-1" y="10"/>
            <a:ext cx="12228129" cy="466692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2987478"/>
            <a:ext cx="12228128" cy="1828800"/>
            <a:chOff x="-305" y="2987478"/>
            <a:chExt cx="12188952" cy="18288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5" name="Freeform: Shape 14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6B236F4-9993-BF50-DCD3-CD1B19067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4551037"/>
            <a:ext cx="5021782" cy="15099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 b="1" dirty="0">
                <a:solidFill>
                  <a:schemeClr val="tx2"/>
                </a:solidFill>
              </a:rPr>
              <a:t>6.12.2023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AF78F41-E77A-623E-9468-1C87DE40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75957" y="3766457"/>
            <a:ext cx="7820701" cy="2895600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2"/>
                </a:solidFill>
              </a:rPr>
              <a:t>přivítání ve firmě </a:t>
            </a:r>
            <a:r>
              <a:rPr lang="cs-CZ" sz="2000" dirty="0" err="1">
                <a:solidFill>
                  <a:schemeClr val="tx2"/>
                </a:solidFill>
              </a:rPr>
              <a:t>sTOPka</a:t>
            </a:r>
            <a:r>
              <a:rPr lang="cs-CZ" sz="2000" dirty="0">
                <a:solidFill>
                  <a:schemeClr val="tx2"/>
                </a:solidFill>
              </a:rPr>
              <a:t> Annou Skocz – mezinárodní koordinátorkou projektů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2"/>
                </a:solidFill>
              </a:rPr>
              <a:t>seznámení s harmonogramem pracovních dní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2"/>
                </a:solidFill>
              </a:rPr>
              <a:t>představení společnosti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2"/>
                </a:solidFill>
              </a:rPr>
              <a:t>poznáváme hlavní město s průvodcem z </a:t>
            </a:r>
            <a:r>
              <a:rPr lang="cs-CZ" sz="2000" dirty="0">
                <a:solidFill>
                  <a:schemeClr val="tx2"/>
                </a:solidFill>
                <a:hlinkClick r:id="rId3"/>
              </a:rPr>
              <a:t>www.guruwalk.cz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2"/>
                </a:solidFill>
              </a:rPr>
              <a:t>procházíme se nádherně nazdobeným vánočním městem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2"/>
                </a:solidFill>
              </a:rPr>
              <a:t>ochutnáváme několik druhů </a:t>
            </a:r>
            <a:r>
              <a:rPr lang="cs-CZ" sz="2000" dirty="0" err="1">
                <a:solidFill>
                  <a:schemeClr val="tx2"/>
                </a:solidFill>
              </a:rPr>
              <a:t>Grzaneho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wina</a:t>
            </a:r>
            <a:endParaRPr lang="cs-CZ" sz="2000" dirty="0">
              <a:solidFill>
                <a:schemeClr val="tx2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2"/>
                </a:solidFill>
              </a:rPr>
              <a:t>ochutnáváme polskou kuchyni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2"/>
                </a:solidFill>
              </a:rPr>
              <a:t>připravujeme se na pracovní program projektu následujícího dne</a:t>
            </a:r>
          </a:p>
        </p:txBody>
      </p:sp>
    </p:spTree>
    <p:extLst>
      <p:ext uri="{BB962C8B-B14F-4D97-AF65-F5344CB8AC3E}">
        <p14:creationId xmlns:p14="http://schemas.microsoft.com/office/powerpoint/2010/main" val="3721285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C9BFFBC-8FF7-E3BB-F6F2-3516B1BB02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54" t="9091" r="2953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6B236F4-9993-BF50-DCD3-CD1B19067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815" y="76206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600" b="1" dirty="0"/>
              <a:t>7.12.2023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AF78F41-E77A-623E-9468-1C87DE40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730" y="2443480"/>
            <a:ext cx="7897584" cy="371485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14300" indent="-342900" algn="l">
              <a:buFont typeface="Wingdings" panose="05000000000000000000" pitchFamily="2" charset="2"/>
              <a:buChar char="§"/>
            </a:pPr>
            <a:r>
              <a:rPr lang="cs-CZ" dirty="0"/>
              <a:t>přivítání ředitelkou firmy </a:t>
            </a:r>
            <a:r>
              <a:rPr lang="cs-CZ" dirty="0" err="1"/>
              <a:t>sTOP</a:t>
            </a:r>
            <a:r>
              <a:rPr lang="cs-CZ" dirty="0"/>
              <a:t> Paulinou </a:t>
            </a:r>
            <a:r>
              <a:rPr lang="cs-CZ" dirty="0" err="1"/>
              <a:t>Sierzputowskou</a:t>
            </a:r>
            <a:endParaRPr lang="cs-CZ" dirty="0"/>
          </a:p>
          <a:p>
            <a:pPr marL="114300" indent="-342900" algn="l">
              <a:buFont typeface="Wingdings" panose="05000000000000000000" pitchFamily="2" charset="2"/>
              <a:buChar char="§"/>
            </a:pPr>
            <a:r>
              <a:rPr lang="cs-CZ" dirty="0"/>
              <a:t>prohlídka prostor a zázemí</a:t>
            </a:r>
          </a:p>
          <a:p>
            <a:pPr marL="114300" indent="-342900" algn="l">
              <a:buFont typeface="Wingdings" panose="05000000000000000000" pitchFamily="2" charset="2"/>
              <a:buChar char="§"/>
            </a:pPr>
            <a:r>
              <a:rPr lang="cs-CZ" dirty="0"/>
              <a:t>Představení webových stránek a jejich zajímavých odkazů</a:t>
            </a:r>
          </a:p>
          <a:p>
            <a:pPr marL="114300" indent="-342900" algn="l">
              <a:buFont typeface="Wingdings" panose="05000000000000000000" pitchFamily="2" charset="2"/>
              <a:buChar char="§"/>
            </a:pPr>
            <a:r>
              <a:rPr lang="cs-CZ" dirty="0"/>
              <a:t>představení Asociace odborníků v andragogice - my</a:t>
            </a:r>
          </a:p>
          <a:p>
            <a:pPr marL="114300" indent="-342900" algn="l">
              <a:buFont typeface="Wingdings" panose="05000000000000000000" pitchFamily="2" charset="2"/>
              <a:buChar char="§"/>
            </a:pPr>
            <a:r>
              <a:rPr lang="cs-CZ" dirty="0"/>
              <a:t>představení lektorské práce každého z nás</a:t>
            </a:r>
          </a:p>
          <a:p>
            <a:pPr marL="114300" indent="-342900" algn="l">
              <a:buFont typeface="Wingdings" panose="05000000000000000000" pitchFamily="2" charset="2"/>
              <a:buChar char="§"/>
            </a:pPr>
            <a:r>
              <a:rPr lang="cs-CZ" dirty="0"/>
              <a:t>zkušenosti s ICT kompetencemi</a:t>
            </a:r>
          </a:p>
          <a:p>
            <a:pPr marL="114300" indent="-342900" algn="l">
              <a:buFont typeface="Wingdings" panose="05000000000000000000" pitchFamily="2" charset="2"/>
              <a:buChar char="§"/>
            </a:pPr>
            <a:r>
              <a:rPr lang="cs-CZ" dirty="0"/>
              <a:t>sladění průběhu programu následujícího dne</a:t>
            </a:r>
          </a:p>
          <a:p>
            <a:pPr marL="114300" indent="-342900" algn="l">
              <a:buFont typeface="Wingdings" panose="05000000000000000000" pitchFamily="2" charset="2"/>
              <a:buChar char="§"/>
            </a:pPr>
            <a:r>
              <a:rPr lang="cs-CZ" dirty="0"/>
              <a:t>Po celý den s námi byla i Anna Skocz</a:t>
            </a:r>
          </a:p>
        </p:txBody>
      </p:sp>
    </p:spTree>
    <p:extLst>
      <p:ext uri="{BB962C8B-B14F-4D97-AF65-F5344CB8AC3E}">
        <p14:creationId xmlns:p14="http://schemas.microsoft.com/office/powerpoint/2010/main" val="1568044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A3FDA1A-8047-EC5E-2543-225BBF694B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1381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6B236F4-9993-BF50-DCD3-CD1B19067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856" y="980441"/>
            <a:ext cx="3438144" cy="8049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200" b="1" dirty="0"/>
              <a:t>7.12.2023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AF78F41-E77A-623E-9468-1C87DE40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855" y="2463311"/>
            <a:ext cx="5854773" cy="388413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cs-CZ" sz="2000" b="1" dirty="0" err="1"/>
              <a:t>Worskhop</a:t>
            </a:r>
            <a:r>
              <a:rPr lang="cs-CZ" sz="2000" b="1" dirty="0"/>
              <a:t> s Grzegorzem </a:t>
            </a:r>
            <a:r>
              <a:rPr lang="cs-CZ" sz="2000" b="1" dirty="0" err="1"/>
              <a:t>Idziakem</a:t>
            </a:r>
            <a:r>
              <a:rPr lang="cs-CZ" sz="2000" b="1" dirty="0"/>
              <a:t> – viceprezidentem </a:t>
            </a:r>
            <a:r>
              <a:rPr lang="cs-CZ" sz="2000" b="1" dirty="0" err="1"/>
              <a:t>sTOP</a:t>
            </a:r>
            <a:r>
              <a:rPr lang="cs-CZ" sz="2000" b="1" dirty="0"/>
              <a:t> a      supervizorem a trenérem „ICT </a:t>
            </a:r>
            <a:r>
              <a:rPr lang="cs-CZ" sz="2000" b="1" dirty="0" err="1"/>
              <a:t>teaching</a:t>
            </a:r>
            <a:r>
              <a:rPr lang="cs-CZ" sz="2000" b="1" dirty="0"/>
              <a:t> </a:t>
            </a:r>
            <a:r>
              <a:rPr lang="cs-CZ" sz="2000" b="1" dirty="0" err="1"/>
              <a:t>skills</a:t>
            </a:r>
            <a:r>
              <a:rPr lang="cs-CZ" sz="2000" b="1" dirty="0"/>
              <a:t>“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 marL="114300" indent="-342900" algn="l">
              <a:buFont typeface="Wingdings" panose="05000000000000000000" pitchFamily="2" charset="2"/>
              <a:buChar char="§"/>
            </a:pPr>
            <a:r>
              <a:rPr lang="cs-CZ" sz="2000" dirty="0"/>
              <a:t>inspirace pro práci lektorů s konkrétními ukázkami</a:t>
            </a:r>
          </a:p>
          <a:p>
            <a:pPr marL="114300" indent="-342900" algn="l">
              <a:buFont typeface="Wingdings" panose="05000000000000000000" pitchFamily="2" charset="2"/>
              <a:buChar char="§"/>
            </a:pPr>
            <a:r>
              <a:rPr lang="cs-CZ" sz="2000" dirty="0"/>
              <a:t>QR </a:t>
            </a:r>
            <a:r>
              <a:rPr lang="cs-CZ" sz="2000" dirty="0" err="1"/>
              <a:t>kod</a:t>
            </a:r>
            <a:endParaRPr lang="cs-CZ" sz="2000" dirty="0"/>
          </a:p>
          <a:p>
            <a:pPr marL="114300" indent="-342900" algn="l">
              <a:buFont typeface="Wingdings" panose="05000000000000000000" pitchFamily="2" charset="2"/>
              <a:buChar char="§"/>
            </a:pPr>
            <a:r>
              <a:rPr lang="cs-CZ" sz="2000" dirty="0" err="1"/>
              <a:t>Mentimetr</a:t>
            </a:r>
            <a:endParaRPr lang="cs-CZ" sz="2000" dirty="0"/>
          </a:p>
          <a:p>
            <a:pPr marL="114300" indent="-342900" algn="l">
              <a:buFont typeface="Wingdings" panose="05000000000000000000" pitchFamily="2" charset="2"/>
              <a:buChar char="§"/>
            </a:pPr>
            <a:r>
              <a:rPr lang="cs-CZ" sz="2000" dirty="0" err="1"/>
              <a:t>Canva</a:t>
            </a:r>
            <a:endParaRPr lang="cs-CZ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cs-CZ" sz="2000" dirty="0"/>
          </a:p>
          <a:p>
            <a:pPr algn="l"/>
            <a:r>
              <a:rPr lang="cs-CZ" sz="2000" b="1" dirty="0"/>
              <a:t>Všechny nástroje pomáhají rozvoji ICT dovedností </a:t>
            </a:r>
          </a:p>
        </p:txBody>
      </p:sp>
    </p:spTree>
    <p:extLst>
      <p:ext uri="{BB962C8B-B14F-4D97-AF65-F5344CB8AC3E}">
        <p14:creationId xmlns:p14="http://schemas.microsoft.com/office/powerpoint/2010/main" val="1376976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270E29D-E63D-CC0C-67C7-1E5E8F8D3F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" r="20415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6B236F4-9993-BF50-DCD3-CD1B19067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957" y="392561"/>
            <a:ext cx="3822189" cy="105546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dirty="0"/>
              <a:t>7.12.2023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AF78F41-E77A-623E-9468-1C87DE40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472" y="1529443"/>
            <a:ext cx="5959928" cy="4244749"/>
          </a:xfrm>
        </p:spPr>
        <p:txBody>
          <a:bodyPr vert="horz" lIns="91440" tIns="45720" rIns="91440" bIns="45720" rtlCol="0">
            <a:noAutofit/>
          </a:bodyPr>
          <a:lstStyle/>
          <a:p>
            <a:pPr algn="l"/>
            <a:r>
              <a:rPr lang="cs-CZ" b="1" dirty="0"/>
              <a:t>Workshop s Agnieszkou Borek  – prezidentkou </a:t>
            </a:r>
            <a:r>
              <a:rPr lang="cs-CZ" b="1" dirty="0" err="1"/>
              <a:t>sTOP</a:t>
            </a:r>
            <a:r>
              <a:rPr lang="cs-CZ" b="1" dirty="0"/>
              <a:t>, supervizorkou a eko lídrem </a:t>
            </a:r>
          </a:p>
          <a:p>
            <a:pPr marL="114300" indent="-342900" algn="l">
              <a:buFont typeface="Wingdings" panose="05000000000000000000" pitchFamily="2" charset="2"/>
              <a:buChar char="§"/>
            </a:pPr>
            <a:r>
              <a:rPr lang="cs-CZ" dirty="0"/>
              <a:t>představení projektu SMALEI Green</a:t>
            </a:r>
          </a:p>
          <a:p>
            <a:pPr marL="114300" indent="-342900" algn="l">
              <a:buFont typeface="Wingdings" panose="05000000000000000000" pitchFamily="2" charset="2"/>
              <a:buChar char="§"/>
            </a:pPr>
            <a:r>
              <a:rPr lang="cs-CZ" dirty="0"/>
              <a:t>aktivity projektu</a:t>
            </a:r>
          </a:p>
          <a:p>
            <a:pPr marL="114300" indent="-342900" algn="l">
              <a:buFont typeface="Wingdings" panose="05000000000000000000" pitchFamily="2" charset="2"/>
              <a:buChar char="§"/>
            </a:pPr>
            <a:r>
              <a:rPr lang="cs-CZ" dirty="0"/>
              <a:t>představení konkrétních aktivit podporujících Green</a:t>
            </a:r>
          </a:p>
          <a:p>
            <a:pPr marL="114300" indent="-342900" algn="l">
              <a:buFont typeface="Wingdings" panose="05000000000000000000" pitchFamily="2" charset="2"/>
              <a:buChar char="§"/>
            </a:pPr>
            <a:r>
              <a:rPr lang="cs-CZ" dirty="0"/>
              <a:t>praktické ukázky, jak chápe </a:t>
            </a:r>
            <a:r>
              <a:rPr lang="cs-CZ" dirty="0" err="1"/>
              <a:t>sTOPka</a:t>
            </a:r>
            <a:r>
              <a:rPr lang="cs-CZ" dirty="0"/>
              <a:t> Green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cs-CZ" dirty="0"/>
          </a:p>
          <a:p>
            <a:pPr algn="l"/>
            <a:r>
              <a:rPr lang="cs-CZ" b="1" dirty="0"/>
              <a:t>Nadšení Agnieszky bylo nakažlivé, žije eko aktivitami a dokáže motivovat i ostatní</a:t>
            </a:r>
          </a:p>
        </p:txBody>
      </p:sp>
    </p:spTree>
    <p:extLst>
      <p:ext uri="{BB962C8B-B14F-4D97-AF65-F5344CB8AC3E}">
        <p14:creationId xmlns:p14="http://schemas.microsoft.com/office/powerpoint/2010/main" val="1209695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6B236F4-9993-BF50-DCD3-CD1B19067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36" y="307342"/>
            <a:ext cx="3091607" cy="60124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4000" b="1" dirty="0"/>
              <a:t>7.12.2023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DD13A44-D8D3-33E3-D07C-F66EDAF20C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34" r="21932" b="-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0AF78F41-E77A-623E-9468-1C87DE40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37" y="908584"/>
            <a:ext cx="3466074" cy="5050089"/>
          </a:xfrm>
        </p:spPr>
        <p:txBody>
          <a:bodyPr vert="horz" lIns="91440" tIns="45720" rIns="91440" bIns="45720" rtlCol="0">
            <a:noAutofit/>
          </a:bodyPr>
          <a:lstStyle/>
          <a:p>
            <a:pPr algn="l"/>
            <a:r>
              <a:rPr lang="cs-CZ" sz="1800" b="1" dirty="0"/>
              <a:t>Workshop s Joannou </a:t>
            </a:r>
            <a:r>
              <a:rPr lang="cs-CZ" sz="1800" b="1" dirty="0" err="1"/>
              <a:t>Abramowicz</a:t>
            </a:r>
            <a:r>
              <a:rPr lang="cs-CZ" sz="1800" b="1" dirty="0"/>
              <a:t>, projektovou koordinátorkou FRSI</a:t>
            </a:r>
          </a:p>
          <a:p>
            <a:pPr marL="571500" indent="-285750" algn="l">
              <a:buFont typeface="Wingdings" panose="05000000000000000000" pitchFamily="2" charset="2"/>
              <a:buChar char="§"/>
            </a:pPr>
            <a:r>
              <a:rPr lang="cs-CZ" sz="1800" dirty="0"/>
              <a:t>představení organizace FRSI a projektů zaměřených na podporu Ukrajinek</a:t>
            </a:r>
          </a:p>
          <a:p>
            <a:pPr marL="571500" indent="-285750" algn="l">
              <a:buFont typeface="Wingdings" panose="05000000000000000000" pitchFamily="2" charset="2"/>
              <a:buChar char="§"/>
            </a:pPr>
            <a:r>
              <a:rPr lang="cs-CZ" sz="1800" dirty="0"/>
              <a:t>aktivity pro rozvoj podnikání </a:t>
            </a:r>
          </a:p>
          <a:p>
            <a:pPr marL="571500" indent="-285750" algn="l">
              <a:buFont typeface="Wingdings" panose="05000000000000000000" pitchFamily="2" charset="2"/>
              <a:buChar char="§"/>
            </a:pPr>
            <a:r>
              <a:rPr lang="cs-CZ" sz="1800" dirty="0"/>
              <a:t>podpora nalezení nového zaměstnání</a:t>
            </a:r>
          </a:p>
          <a:p>
            <a:pPr marL="571500" indent="-285750" algn="l">
              <a:buFont typeface="Wingdings" panose="05000000000000000000" pitchFamily="2" charset="2"/>
              <a:buChar char="§"/>
            </a:pPr>
            <a:r>
              <a:rPr lang="cs-CZ" sz="1800" dirty="0"/>
              <a:t>příprava na výběrové interview</a:t>
            </a:r>
          </a:p>
          <a:p>
            <a:pPr marL="571500" indent="-285750" algn="l">
              <a:buFont typeface="Wingdings" panose="05000000000000000000" pitchFamily="2" charset="2"/>
              <a:buChar char="§"/>
            </a:pPr>
            <a:r>
              <a:rPr lang="cs-CZ" sz="1800" dirty="0"/>
              <a:t>vysvětlování kulturních rozdílů</a:t>
            </a:r>
          </a:p>
          <a:p>
            <a:pPr marL="571500" indent="-285750" algn="l">
              <a:buFont typeface="Wingdings" panose="05000000000000000000" pitchFamily="2" charset="2"/>
              <a:buChar char="§"/>
            </a:pPr>
            <a:r>
              <a:rPr lang="cs-CZ" sz="1800" dirty="0"/>
              <a:t>setkání se skupinkou Ukrajinek</a:t>
            </a:r>
          </a:p>
          <a:p>
            <a:pPr algn="l"/>
            <a:r>
              <a:rPr lang="cs-CZ" sz="1800" b="1" dirty="0"/>
              <a:t>Aktivity pro Ukrajinky pomáhají, dokončí je však jen malé % z důvodu návratu Ukrajinek zpět do vlasti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73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1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303796E-8A9E-9A8C-F099-259B04270A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75" r="1827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53" name="Rectangle 2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6B236F4-9993-BF50-DCD3-CD1B19067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386897"/>
            <a:ext cx="3822189" cy="10717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dirty="0"/>
              <a:t>8.12.2023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AF78F41-E77A-623E-9468-1C87DE40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311" y="1625237"/>
            <a:ext cx="5901146" cy="4557169"/>
          </a:xfrm>
        </p:spPr>
        <p:txBody>
          <a:bodyPr vert="horz" lIns="91440" tIns="45720" rIns="91440" bIns="45720" rtlCol="0">
            <a:noAutofit/>
          </a:bodyPr>
          <a:lstStyle/>
          <a:p>
            <a:pPr algn="l"/>
            <a:r>
              <a:rPr lang="cs-CZ" sz="2000" b="1" dirty="0"/>
              <a:t>Workshop s Paulinou </a:t>
            </a:r>
            <a:r>
              <a:rPr lang="cs-CZ" sz="2000" b="1" dirty="0" err="1"/>
              <a:t>Sierzputowskou</a:t>
            </a:r>
            <a:r>
              <a:rPr lang="cs-CZ" sz="2000" b="1" dirty="0"/>
              <a:t> – CEO organizace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114300" indent="-342900" algn="l">
              <a:buFont typeface="Wingdings" panose="05000000000000000000" pitchFamily="2" charset="2"/>
              <a:buChar char="§"/>
            </a:pPr>
            <a:r>
              <a:rPr lang="cs-CZ" sz="2000" dirty="0"/>
              <a:t>praktická ukázka využívání digitálních nástrojů v chodu organizace</a:t>
            </a:r>
          </a:p>
          <a:p>
            <a:pPr marL="114300" indent="-342900" algn="l">
              <a:buFont typeface="Wingdings" panose="05000000000000000000" pitchFamily="2" charset="2"/>
              <a:buChar char="§"/>
            </a:pPr>
            <a:r>
              <a:rPr lang="cs-CZ" sz="2000" dirty="0"/>
              <a:t>Google prostředí a využívání cloudového řešení</a:t>
            </a:r>
          </a:p>
          <a:p>
            <a:pPr marL="114300" indent="-342900" algn="l">
              <a:buFont typeface="Wingdings" panose="05000000000000000000" pitchFamily="2" charset="2"/>
              <a:buChar char="§"/>
            </a:pPr>
            <a:r>
              <a:rPr lang="cs-CZ" sz="2000" dirty="0"/>
              <a:t>ukázka užitečných aplikací zjednodušujících lektorskou práci</a:t>
            </a:r>
          </a:p>
          <a:p>
            <a:pPr marL="114300" indent="-342900" algn="l">
              <a:buFont typeface="Wingdings" panose="05000000000000000000" pitchFamily="2" charset="2"/>
              <a:buChar char="§"/>
            </a:pPr>
            <a:r>
              <a:rPr lang="cs-CZ" sz="2000" dirty="0"/>
              <a:t>diskuse a sdílení</a:t>
            </a:r>
          </a:p>
          <a:p>
            <a:pPr marL="114300" indent="-342900" algn="l">
              <a:buFont typeface="Wingdings" panose="05000000000000000000" pitchFamily="2" charset="2"/>
              <a:buChar char="§"/>
            </a:pPr>
            <a:r>
              <a:rPr lang="cs-CZ" sz="2000" dirty="0"/>
              <a:t>aplikace </a:t>
            </a:r>
            <a:r>
              <a:rPr lang="cs-CZ" sz="2000" dirty="0" err="1"/>
              <a:t>Padlet</a:t>
            </a:r>
            <a:r>
              <a:rPr lang="cs-CZ" sz="2000" dirty="0"/>
              <a:t>,  </a:t>
            </a:r>
            <a:r>
              <a:rPr lang="cs-CZ" sz="2000" dirty="0" err="1"/>
              <a:t>Qiqo</a:t>
            </a:r>
            <a:r>
              <a:rPr lang="cs-CZ" sz="2000" dirty="0"/>
              <a:t>, </a:t>
            </a:r>
            <a:r>
              <a:rPr lang="cs-CZ" sz="2000" dirty="0" err="1"/>
              <a:t>Canva</a:t>
            </a:r>
            <a:r>
              <a:rPr lang="cs-CZ" sz="2000" dirty="0"/>
              <a:t> a další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cs-CZ" sz="2000" dirty="0"/>
          </a:p>
          <a:p>
            <a:pPr algn="l"/>
            <a:r>
              <a:rPr lang="cs-CZ" sz="2000" b="1" dirty="0"/>
              <a:t>Cenné je sdílení zkušeností v oblasti využití </a:t>
            </a:r>
            <a:r>
              <a:rPr lang="cs-CZ" sz="2000" b="1" dirty="0" err="1"/>
              <a:t>app</a:t>
            </a:r>
            <a:r>
              <a:rPr lang="cs-CZ" sz="2000" b="1" dirty="0"/>
              <a:t> v Polsku a Česku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algn="l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3205128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1116</Words>
  <Application>Microsoft Office PowerPoint</Application>
  <PresentationFormat>Širokoúhlá obrazovka</PresentationFormat>
  <Paragraphs>144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Wingdings</vt:lpstr>
      <vt:lpstr>Motiv Office</vt:lpstr>
      <vt:lpstr>Projekt ERASMUS  VARŠAVA  DIGI A EKO KOMPETENCE </vt:lpstr>
      <vt:lpstr>Tým projektu</vt:lpstr>
      <vt:lpstr>5.12.2023</vt:lpstr>
      <vt:lpstr>6.12.2023</vt:lpstr>
      <vt:lpstr>7.12.2023</vt:lpstr>
      <vt:lpstr>7.12.2023</vt:lpstr>
      <vt:lpstr>7.12.2023</vt:lpstr>
      <vt:lpstr>7.12.2023</vt:lpstr>
      <vt:lpstr>8.12.2023</vt:lpstr>
      <vt:lpstr>8.12.2023</vt:lpstr>
      <vt:lpstr>8.12.2023</vt:lpstr>
      <vt:lpstr>8.12.2023</vt:lpstr>
      <vt:lpstr>8.12.2023</vt:lpstr>
      <vt:lpstr>Výstupy z mobility - závěr</vt:lpstr>
      <vt:lpstr>Výstupy z mobility - závěr</vt:lpstr>
      <vt:lpstr>Výstupy z mobility - závěr</vt:lpstr>
      <vt:lpstr>Výstupy z mobility - závěr</vt:lpstr>
      <vt:lpstr>Výstupy z mobility - závěr</vt:lpstr>
      <vt:lpstr>9.12.2023</vt:lpstr>
      <vt:lpstr>Děkujeme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Radka Šušková</dc:creator>
  <cp:lastModifiedBy>Simona</cp:lastModifiedBy>
  <cp:revision>3</cp:revision>
  <dcterms:created xsi:type="dcterms:W3CDTF">2023-12-09T07:49:39Z</dcterms:created>
  <dcterms:modified xsi:type="dcterms:W3CDTF">2024-01-23T14:19:56Z</dcterms:modified>
</cp:coreProperties>
</file>